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3" dt="2026-09-13T12:57:44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/>
            <a:ahLst/>
            <a:cxnLst/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6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E6A364-A39C-470E-B89A-9BD899585684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A43F5B-065E-43CE-B3FD-98C48A6F94D7}" type="datetimeFigureOut">
              <a:rPr lang="en-US" dirty="0"/>
              <a:t>9/13/2026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09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43F5B-065E-43CE-B3FD-98C48A6F94D7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90F28-AFBB-4AB2-AA79-6D3F72ED131B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898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E2A7A0-B9EE-41A8-8016-28E5803F20B2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56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/>
            <a:ahLst/>
            <a:cxnLst/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3D6F41-6645-4089-A6BB-7B692A44A4CC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58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/>
            <a:ahLst/>
            <a:cxnLst/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5E16723-2C2F-40DB-89B2-A94AAE77E75C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9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8B73AF-3955-4569-8B4F-B329360A9CBD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074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ADC593-EA98-4C39-A75F-3F3A9C691019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2275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FA43F5B-065E-43CE-B3FD-98C48A6F94D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627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284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219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816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504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FA43F5B-065E-43CE-B3FD-98C48A6F94D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775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C8C146-0A20-4029-98D5-9A42EEDF8B24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1113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/>
            <a:ahLst/>
            <a:cxnLst/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73859A7-84EB-4384-87AF-59CC16704CF8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6798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7FA43F5B-065E-43CE-B3FD-98C48A6F94D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endParaRPr/>
          </a:p>
        </p:txBody>
      </p:sp>
    </p:spTree>
    <p:extLst>
      <p:ext uri="{BB962C8B-B14F-4D97-AF65-F5344CB8AC3E}">
        <p14:creationId xmlns:p14="http://schemas.microsoft.com/office/powerpoint/2010/main" val="11849955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5AD3D17-73C9-402C-91E7-BA73E6829C50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727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40A1F3-DA5D-4F2E-B759-748FF8D0ACA9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/>
            <a:ahLst/>
            <a:cxnLst/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4908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/>
            <a:ahLst/>
            <a:cxnLst/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63035D-22A0-4334-A9AE-2457016C8B4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82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765B10-D26A-480A-9509-A9831C5E60D8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78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CB42A-67CE-499B-A4FA-7D4E4469B142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596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F9E5040-F7E0-40EC-B8E9-CED28200FAA3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921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7CFF128-BAC7-4E0D-8F77-28A571D93B6F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8948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7406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EE2A7A0-B9EE-41A8-8016-28E5803F20B2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20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9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7FA43F5B-065E-43CE-B3FD-98C48A6F94D7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2DE90F28-AFBB-4AB2-AA79-6D3F72ED131B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894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  <p:sldLayoutId id="2147483833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31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73152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500" b="1">
                <a:solidFill>
                  <a:srgbClr val="4BBEC5"/>
                </a:solidFill>
              </a:defRPr>
            </a:pPr>
            <a:r>
              <a:t>WORKSHOP • CONGRES ZORGCOÖRDINATIE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417320"/>
            <a:ext cx="106070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</a:defRPr>
            </a:pPr>
            <a:r>
              <a:t>Zorgcoördinatie</a:t>
            </a:r>
            <a:br/>
            <a:r>
              <a:t>ROAZ Noord-Holland/Flevoland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971800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100" b="0">
                <a:solidFill>
                  <a:srgbClr val="CDE8EA"/>
                </a:solidFill>
              </a:defRPr>
            </a:pPr>
            <a:r>
              <a:t>Drie concrete routes naar passende acute zorg</a:t>
            </a:r>
          </a:p>
        </p:txBody>
      </p:sp>
      <p:sp>
        <p:nvSpPr>
          <p:cNvPr id="5" name="Oval 4"/>
          <p:cNvSpPr/>
          <p:nvPr/>
        </p:nvSpPr>
        <p:spPr>
          <a:xfrm>
            <a:off x="1097280" y="3886200"/>
            <a:ext cx="1051560" cy="1051560"/>
          </a:xfrm>
          <a:prstGeom prst="ellipse">
            <a:avLst/>
          </a:prstGeom>
          <a:solidFill>
            <a:srgbClr val="009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4087368"/>
            <a:ext cx="10515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</a:defRPr>
            </a:pPr>
            <a:r>
              <a:t>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074920"/>
            <a:ext cx="2331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Acute thuiszorg</a:t>
            </a:r>
          </a:p>
        </p:txBody>
      </p:sp>
      <p:sp>
        <p:nvSpPr>
          <p:cNvPr id="8" name="Oval 7"/>
          <p:cNvSpPr/>
          <p:nvPr/>
        </p:nvSpPr>
        <p:spPr>
          <a:xfrm>
            <a:off x="4663440" y="3886200"/>
            <a:ext cx="1051560" cy="1051560"/>
          </a:xfrm>
          <a:prstGeom prst="ellipse">
            <a:avLst/>
          </a:prstGeom>
          <a:solidFill>
            <a:srgbClr val="009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4087368"/>
            <a:ext cx="10515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</a:defRPr>
            </a:pPr>
            <a:r>
              <a:t>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3359" y="5074920"/>
            <a:ext cx="2331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GGZ op SEH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0" y="3886200"/>
            <a:ext cx="1051560" cy="1051560"/>
          </a:xfrm>
          <a:prstGeom prst="ellipse">
            <a:avLst/>
          </a:prstGeom>
          <a:solidFill>
            <a:srgbClr val="009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0" y="4087368"/>
            <a:ext cx="10515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</a:defRPr>
            </a:pPr>
            <a:r>
              <a:t>A2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0" y="5074920"/>
            <a:ext cx="2331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Brede triage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617220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 b="0">
                <a:solidFill>
                  <a:srgbClr val="CDE8EA"/>
                </a:solidFill>
              </a:defRPr>
            </a:pPr>
            <a:r>
              <a:t>6 oktober 2026  |  Willem van ’t Hof, hoofd MKA-AA  •  Carlijn Zwaag, huisarts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900" b="1">
                <a:solidFill>
                  <a:srgbClr val="0A3149"/>
                </a:solidFill>
              </a:defRPr>
            </a:pPr>
            <a:r>
              <a:t>Drie routes — één doel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7144135" cy="353943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700" b="0">
                <a:solidFill>
                  <a:srgbClr val="64747D"/>
                </a:solidFill>
              </a:defRPr>
            </a:pPr>
            <a:r>
              <a:rPr dirty="0"/>
              <a:t>De </a:t>
            </a:r>
            <a:r>
              <a:rPr dirty="0" err="1"/>
              <a:t>juiste</a:t>
            </a:r>
            <a:r>
              <a:rPr dirty="0"/>
              <a:t> </a:t>
            </a:r>
            <a:r>
              <a:rPr dirty="0" err="1"/>
              <a:t>zorg</a:t>
            </a:r>
            <a:r>
              <a:rPr dirty="0"/>
              <a:t>, op de </a:t>
            </a:r>
            <a:r>
              <a:rPr dirty="0" err="1"/>
              <a:t>juiste</a:t>
            </a:r>
            <a:r>
              <a:rPr dirty="0"/>
              <a:t> </a:t>
            </a:r>
            <a:r>
              <a:rPr dirty="0" err="1"/>
              <a:t>plek</a:t>
            </a:r>
            <a:r>
              <a:rPr dirty="0"/>
              <a:t>, door de </a:t>
            </a:r>
            <a:r>
              <a:rPr dirty="0" err="1"/>
              <a:t>juiste</a:t>
            </a:r>
            <a:r>
              <a:rPr dirty="0"/>
              <a:t> professional</a:t>
            </a:r>
            <a:r>
              <a:rPr lang="en-US" dirty="0"/>
              <a:t> op het </a:t>
            </a:r>
            <a:r>
              <a:rPr lang="en-US" dirty="0" err="1"/>
              <a:t>juiste</a:t>
            </a:r>
            <a:r>
              <a:rPr lang="en-US" dirty="0"/>
              <a:t> moment.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600200"/>
            <a:ext cx="3063240" cy="4069080"/>
          </a:xfrm>
          <a:prstGeom prst="roundRect">
            <a:avLst/>
          </a:prstGeom>
          <a:solidFill>
            <a:srgbClr val="EDF7F7"/>
          </a:solidFill>
          <a:ln>
            <a:solidFill>
              <a:srgbClr val="CBE2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709928" y="1901952"/>
            <a:ext cx="1005840" cy="1005840"/>
          </a:xfrm>
          <a:prstGeom prst="ellipse">
            <a:avLst/>
          </a:prstGeom>
          <a:solidFill>
            <a:srgbClr val="009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709928" y="2103120"/>
            <a:ext cx="1005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15468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A3149"/>
                </a:solidFill>
              </a:defRPr>
            </a:pPr>
            <a:r>
              <a:t>1  Acute thuiszorg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840480"/>
            <a:ext cx="24231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0">
                <a:solidFill>
                  <a:srgbClr val="1F2E37"/>
                </a:solidFill>
              </a:defRPr>
            </a:pPr>
            <a:r>
              <a:t>Direct organiseren van passende zorg thuis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892040"/>
            <a:ext cx="2423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0919A"/>
                </a:solidFill>
              </a:defRPr>
            </a:pPr>
            <a:r>
              <a:t>Minder onnodige instroom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69080" y="1600200"/>
            <a:ext cx="3063240" cy="4069080"/>
          </a:xfrm>
          <a:prstGeom prst="roundRect">
            <a:avLst/>
          </a:prstGeom>
          <a:solidFill>
            <a:srgbClr val="EDF7F7"/>
          </a:solidFill>
          <a:ln>
            <a:solidFill>
              <a:srgbClr val="CBE2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093208" y="1901952"/>
            <a:ext cx="1005840" cy="1005840"/>
          </a:xfrm>
          <a:prstGeom prst="ellipse">
            <a:avLst/>
          </a:prstGeom>
          <a:solidFill>
            <a:srgbClr val="009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93208" y="2103120"/>
            <a:ext cx="1005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80" y="315468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A3149"/>
                </a:solidFill>
              </a:defRPr>
            </a:pPr>
            <a:r>
              <a:t>2  GGZ-beoordeling op SEH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3840480"/>
            <a:ext cx="24231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0">
                <a:solidFill>
                  <a:srgbClr val="1F2E37"/>
                </a:solidFill>
              </a:defRPr>
            </a:pPr>
            <a:r>
              <a:t>Psychiatrische expertise op de plek waar de patiënt 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9120" y="4892040"/>
            <a:ext cx="2423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0919A"/>
                </a:solidFill>
              </a:defRPr>
            </a:pPr>
            <a:r>
              <a:t>Snellere passende vervolgzorg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52360" y="1600200"/>
            <a:ext cx="3063240" cy="4069080"/>
          </a:xfrm>
          <a:prstGeom prst="roundRect">
            <a:avLst/>
          </a:prstGeom>
          <a:solidFill>
            <a:srgbClr val="EDF7F7"/>
          </a:solidFill>
          <a:ln>
            <a:solidFill>
              <a:srgbClr val="CBE2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476488" y="1901952"/>
            <a:ext cx="1005840" cy="1005840"/>
          </a:xfrm>
          <a:prstGeom prst="ellipse">
            <a:avLst/>
          </a:prstGeom>
          <a:solidFill>
            <a:srgbClr val="0091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76488" y="2103120"/>
            <a:ext cx="1005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</a:defRPr>
            </a:pPr>
            <a:r>
              <a:t>A2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15468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A3149"/>
                </a:solidFill>
              </a:defRPr>
            </a:pPr>
            <a:r>
              <a:t>3  Brede triage A2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0" y="3840480"/>
            <a:ext cx="242316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0">
                <a:solidFill>
                  <a:srgbClr val="1F2E37"/>
                </a:solidFill>
              </a:defRPr>
            </a:pPr>
            <a:r>
              <a:t>HA / VS / PA beoordeelt aanvullend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0" y="4892040"/>
            <a:ext cx="24231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00919A"/>
                </a:solidFill>
              </a:defRPr>
            </a:pPr>
            <a:r>
              <a:t>Ambulance óf passend alternatief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000" b="0">
                <a:solidFill>
                  <a:srgbClr val="64747D"/>
                </a:solidFill>
              </a:defRPr>
            </a:pPr>
            <a:r>
              <a:t>ROAZ Noord-Holland/Flevoland • workshop Zorgcoördinatie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900" b="1">
                <a:solidFill>
                  <a:srgbClr val="0A3149"/>
                </a:solidFill>
              </a:defRPr>
            </a:pPr>
            <a:r>
              <a:t>Van melding naar passende zorg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508760"/>
            <a:ext cx="2331720" cy="1600200"/>
          </a:xfrm>
          <a:prstGeom prst="roundRect">
            <a:avLst/>
          </a:prstGeom>
          <a:solidFill>
            <a:srgbClr val="EDF7F7"/>
          </a:solidFill>
          <a:ln>
            <a:solidFill>
              <a:srgbClr val="0091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783080"/>
            <a:ext cx="2057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919A"/>
                </a:solidFill>
              </a:defRPr>
            </a:pPr>
            <a:r>
              <a:t>ZORGVRAAG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12848"/>
            <a:ext cx="2057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A3149"/>
                </a:solidFill>
              </a:defRPr>
            </a:pPr>
            <a:r>
              <a:t>112 • HAP • SEH</a:t>
            </a:r>
          </a:p>
        </p:txBody>
      </p:sp>
      <p:sp>
        <p:nvSpPr>
          <p:cNvPr id="6" name="Chevron 5"/>
          <p:cNvSpPr/>
          <p:nvPr/>
        </p:nvSpPr>
        <p:spPr>
          <a:xfrm>
            <a:off x="3017520" y="2057400"/>
            <a:ext cx="347472" cy="411480"/>
          </a:xfrm>
          <a:prstGeom prst="chevron">
            <a:avLst/>
          </a:prstGeom>
          <a:solidFill>
            <a:srgbClr val="4BB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474720" y="1508760"/>
            <a:ext cx="2331720" cy="1600200"/>
          </a:xfrm>
          <a:prstGeom prst="roundRect">
            <a:avLst/>
          </a:prstGeom>
          <a:solidFill>
            <a:srgbClr val="EDF7F7"/>
          </a:solidFill>
          <a:ln>
            <a:solidFill>
              <a:srgbClr val="0091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11879" y="1783080"/>
            <a:ext cx="2057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919A"/>
                </a:solidFill>
              </a:defRPr>
            </a:pPr>
            <a:r>
              <a:t>BREDE TRIAGE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1879" y="2212848"/>
            <a:ext cx="2057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A3149"/>
                </a:solidFill>
              </a:defRPr>
            </a:pPr>
            <a:r>
              <a:t>HA • VS • PA</a:t>
            </a:r>
            <a:br/>
            <a:r>
              <a:t>+ ketenkennis</a:t>
            </a:r>
          </a:p>
        </p:txBody>
      </p:sp>
      <p:sp>
        <p:nvSpPr>
          <p:cNvPr id="10" name="Chevron 9"/>
          <p:cNvSpPr/>
          <p:nvPr/>
        </p:nvSpPr>
        <p:spPr>
          <a:xfrm>
            <a:off x="5897879" y="2057400"/>
            <a:ext cx="347472" cy="411480"/>
          </a:xfrm>
          <a:prstGeom prst="chevron">
            <a:avLst/>
          </a:prstGeom>
          <a:solidFill>
            <a:srgbClr val="4BB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355080" y="1508760"/>
            <a:ext cx="2331720" cy="1600200"/>
          </a:xfrm>
          <a:prstGeom prst="roundRect">
            <a:avLst/>
          </a:prstGeom>
          <a:solidFill>
            <a:srgbClr val="EDF7F7"/>
          </a:solidFill>
          <a:ln>
            <a:solidFill>
              <a:srgbClr val="0091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1783080"/>
            <a:ext cx="2057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919A"/>
                </a:solidFill>
              </a:defRPr>
            </a:pPr>
            <a:r>
              <a:t>PASSENDE ROUTE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212848"/>
            <a:ext cx="2057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A3149"/>
                </a:solidFill>
              </a:defRPr>
            </a:pPr>
            <a:r>
              <a:t>Thuiszorg • GGZ</a:t>
            </a:r>
            <a:br/>
            <a:r>
              <a:t>Ambulance • huisarts</a:t>
            </a:r>
          </a:p>
        </p:txBody>
      </p:sp>
      <p:sp>
        <p:nvSpPr>
          <p:cNvPr id="14" name="Chevron 13"/>
          <p:cNvSpPr/>
          <p:nvPr/>
        </p:nvSpPr>
        <p:spPr>
          <a:xfrm>
            <a:off x="8778240" y="2057400"/>
            <a:ext cx="347472" cy="411480"/>
          </a:xfrm>
          <a:prstGeom prst="chevron">
            <a:avLst/>
          </a:prstGeom>
          <a:solidFill>
            <a:srgbClr val="4BB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9235440" y="1508760"/>
            <a:ext cx="2331720" cy="1600200"/>
          </a:xfrm>
          <a:prstGeom prst="roundRect">
            <a:avLst/>
          </a:prstGeom>
          <a:solidFill>
            <a:srgbClr val="EDF7F7"/>
          </a:solidFill>
          <a:ln>
            <a:solidFill>
              <a:srgbClr val="0091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72600" y="1783080"/>
            <a:ext cx="2057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919A"/>
                </a:solidFill>
              </a:defRPr>
            </a:pPr>
            <a:r>
              <a:t>UITKOMST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72600" y="2212848"/>
            <a:ext cx="2057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0A3149"/>
                </a:solidFill>
              </a:defRPr>
            </a:pPr>
            <a:r>
              <a:t>Juiste zorg</a:t>
            </a:r>
            <a:br/>
            <a:r>
              <a:t>plek &amp; moment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680" y="3886200"/>
            <a:ext cx="10424160" cy="1645920"/>
          </a:xfrm>
          <a:prstGeom prst="roundRect">
            <a:avLst/>
          </a:prstGeom>
          <a:solidFill>
            <a:srgbClr val="0A3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143000" y="4160520"/>
            <a:ext cx="9875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4BBEC5"/>
                </a:solidFill>
              </a:defRPr>
            </a:pPr>
            <a:r>
              <a:t>WORKSHOPVRAAG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4590288"/>
            <a:ext cx="97840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t>Waar zit in uw regio de grootste winst — en wat is nodig om morgen te beginnen?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17220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000" b="0">
                <a:solidFill>
                  <a:srgbClr val="64747D"/>
                </a:solidFill>
              </a:defRPr>
            </a:pPr>
            <a:r>
              <a:t>Willem van ’t Hof • Carlijn Zwaag • 6 oktober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 panose="02020502050305020303"/>
        <a:ea typeface=""/>
        <a:cs typeface=""/>
      </a:minorFont>
    </a:fontScheme>
    <a:fmtScheme name="Archway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15BC1FC9-F32C-4048-9052-439CED41F932}" vid="{4FF12325-B8E7-401C-AF33-78C72DDA2CB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DFE7118E999244A87DB0CBA0AE77D0" ma:contentTypeVersion="16" ma:contentTypeDescription="Een nieuw document maken." ma:contentTypeScope="" ma:versionID="a0f711387e5be9ab37cbe2c09e16dfb2">
  <xsd:schema xmlns:xsd="http://www.w3.org/2001/XMLSchema" xmlns:xs="http://www.w3.org/2001/XMLSchema" xmlns:p="http://schemas.microsoft.com/office/2006/metadata/properties" xmlns:ns2="ec020014-4f37-471e-85f1-2c8e434c8440" xmlns:ns3="08ff0f56-a373-4a27-8156-252302b9ef1d" targetNamespace="http://schemas.microsoft.com/office/2006/metadata/properties" ma:root="true" ma:fieldsID="c6eab8b3cadd6e79262befa78b75db96" ns2:_="" ns3:_="">
    <xsd:import namespace="ec020014-4f37-471e-85f1-2c8e434c8440"/>
    <xsd:import namespace="08ff0f56-a373-4a27-8156-252302b9ef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020014-4f37-471e-85f1-2c8e434c84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e63458cd-ce2d-47d3-a8fb-aba961f6e9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f0f56-a373-4a27-8156-252302b9ef1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be3bd7e-7ef5-4436-ad2b-2ae66f418616}" ma:internalName="TaxCatchAll" ma:showField="CatchAllData" ma:web="08ff0f56-a373-4a27-8156-252302b9ef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020014-4f37-471e-85f1-2c8e434c8440">
      <Terms xmlns="http://schemas.microsoft.com/office/infopath/2007/PartnerControls"/>
    </lcf76f155ced4ddcb4097134ff3c332f>
    <TaxCatchAll xmlns="08ff0f56-a373-4a27-8156-252302b9ef1d" xsi:nil="true"/>
  </documentManagement>
</p:properties>
</file>

<file path=customXml/itemProps1.xml><?xml version="1.0" encoding="utf-8"?>
<ds:datastoreItem xmlns:ds="http://schemas.openxmlformats.org/officeDocument/2006/customXml" ds:itemID="{C7CF2D39-14B7-443D-8A5E-2BEC0BCCC809}"/>
</file>

<file path=customXml/itemProps2.xml><?xml version="1.0" encoding="utf-8"?>
<ds:datastoreItem xmlns:ds="http://schemas.openxmlformats.org/officeDocument/2006/customXml" ds:itemID="{39DC1A0D-E6CA-43A2-BB61-9C8FD47C7D34}"/>
</file>

<file path=customXml/itemProps3.xml><?xml version="1.0" encoding="utf-8"?>
<ds:datastoreItem xmlns:ds="http://schemas.openxmlformats.org/officeDocument/2006/customXml" ds:itemID="{3CF902D7-667C-416A-8E58-7816D693F33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Archway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10</cp:revision>
  <dcterms:created xsi:type="dcterms:W3CDTF">2013-01-27T09:14:16Z</dcterms:created>
  <dcterms:modified xsi:type="dcterms:W3CDTF">2026-09-13T13:00:35Z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0x010100ABDFE7118E999244A87DB0CBA0AE77D0</vt:lpwstr>
  </property>
</Properties>
</file>