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313" r:id="rId5"/>
    <p:sldId id="316" r:id="rId6"/>
    <p:sldId id="317" r:id="rId7"/>
    <p:sldId id="319" r:id="rId8"/>
    <p:sldId id="318" r:id="rId9"/>
    <p:sldId id="320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706845-6EF1-AB97-0C10-813BB610C436}" name="Hettie Vrolijk" initials="HV" userId="S::h.vrolijk@haprijnmond.nl::c3c3f0e3-2a76-42c7-ac04-44b5f460c7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A838"/>
    <a:srgbClr val="F9E7C7"/>
    <a:srgbClr val="F4D4DF"/>
    <a:srgbClr val="D45F8A"/>
    <a:srgbClr val="FFFFFF"/>
    <a:srgbClr val="5A8A5E"/>
    <a:srgbClr val="DEEADF"/>
    <a:srgbClr val="AEC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62BCB6-D576-4280-824D-D20D9174CB76}" v="24" dt="2026-08-18T13:45:37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844FAD-7E89-41E3-9F56-212BD08BFB17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95B91-24BF-4B54-8455-D6215676EC9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7273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643C0-0F6A-4641-94A6-8AD50B311B2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9852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8F0D0-B9B4-2E95-2B83-FB3CBC15D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7F5E02-C608-3B53-7875-BBD210554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0774D57-9567-2CF6-7B84-59199E84B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CEAB75-CCC2-EBBA-9993-5BB315E1E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C0CB1D-40DC-1685-E587-3F3D75172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3165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FA2E38-EB5C-555D-76C0-BBE49E8C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420EDF-B186-0EFA-587C-BCCF3997C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D59B94-B181-CC02-7488-8C40140FE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582F63-60C4-B35E-848B-13059969C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C8DDE4-AAE1-03A0-E370-DCBF4EDB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720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0D4EC-7631-6ABB-7E91-DEF17E2D3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4306CAF-3D6C-D7D8-1BCE-CC216AE34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C08A98-0F3C-4CAB-60BA-80553253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FD7973-5FF5-5CC6-ABA6-91B7EA14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CE7992-52D0-666E-A3C7-44271641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635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1CCBD-9301-FF48-F805-3BFEEB97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0A6570-F15D-8D56-E865-A80C3837B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E0FE5C-AB2A-95B7-214F-62D90F14E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C228B10-A621-2885-3B8A-2D4B6FDFB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028051E-2CD9-DF96-E553-2F2BD56AA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505FCA4-EF38-4042-72D6-1FEE4EA4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432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500F4B-463F-B1C4-7460-FCA451BB7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AFD128-6E1C-BE1C-0153-6DF67280E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5D889AA-476F-3A6A-4852-3362EEBFB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9E4CD42-9A24-4764-177B-E8A42FD5B2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00F0BA0-FE7B-5B15-EFAC-EA26E746CB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FF09867-9550-8D68-0B92-2B7DD3EEF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B27EF0A-BDDF-652E-DED2-01B21BABA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8603ADC-761D-5154-3F12-683C6853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065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8C2EA3-E654-B02F-9C96-1DD99A8D7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ABB52F9-ADCB-9677-0124-335B4257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BA20780-FFFA-6C72-B0FD-D704B4A1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D15BE5F-002C-C8AD-0AB2-45AA2EBF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042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2919DB9-6891-C1E2-2356-1A3C88C6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D59333E-6D61-EE6E-016B-A55C0CE7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BC4446-56CA-C8FD-555E-DD1FD00D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3363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33DFB9-ED80-0250-9680-74283D70F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D79D44-97FC-DBED-D2E4-47DFD0473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0E87A49-8C85-8123-66C6-679E6A51E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358A544-3673-0539-25F9-139CB5BCA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9E1A1B6-0051-5F29-1392-49010FA33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C899289-BD44-C717-BD38-CC503E99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808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55D5D-8502-5054-AD8D-00A1E2A77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5BE6676-375F-E8BD-2509-492129BB4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37164B5-F096-6485-772D-3D915F07E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62FD6A2-7D61-58E5-09B1-4F3B45AB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1FF012-514E-0EF0-4DB6-498EC1D9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8607596-C299-FA83-E516-3F4DEF60A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5262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EDDCD-186F-4B68-D258-3EA2C6C01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56D804D-F0E2-8E20-2D09-EF47EB4EA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A4A083-EB73-DD1D-5575-A048761AA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823D33-EE2B-6653-4341-C2CA8E874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25F0BE1-247E-0F71-6FD0-E03D78ADF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006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B20999E-C4E4-651F-E71E-BFCE26D20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BE6BC15-B075-6F1D-A59F-B95D4B2EA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051DB6-DDCF-6BD5-8BA7-C20BD45A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A0E1F4-B984-0CDB-29F2-DBFB71A9F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B03996-7FEC-985E-0527-1A41601CC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776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50B9677-DA29-3D47-A7C2-66EEA510C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25C9E2F-0048-7EFA-442A-A4433501E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AEE617-FAA0-144D-D9BD-9A3B0C4AD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3F34CF-36D0-45F4-B4FC-FAE8D2A9D000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8231AB-2106-227F-445A-E41F64BE3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35C12B5-2D34-0033-7B39-402B3FE49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BBA60C-5E60-4C5B-96C9-0DE6C19681D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901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6011F8A1-D910-D7EF-0CA9-BD12322BDD0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011F8A1-D910-D7EF-0CA9-BD12322BDD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3C608E2-3087-CF64-3BCE-ACC797BAEAA3}"/>
              </a:ext>
            </a:extLst>
          </p:cNvPr>
          <p:cNvSpPr/>
          <p:nvPr/>
        </p:nvSpPr>
        <p:spPr>
          <a:xfrm>
            <a:off x="443357" y="714903"/>
            <a:ext cx="5202706" cy="5494328"/>
          </a:xfrm>
          <a:prstGeom prst="rect">
            <a:avLst/>
          </a:prstGeom>
          <a:solidFill>
            <a:srgbClr val="E5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253714-6AE4-B7DE-8F56-6D90713DC157}"/>
              </a:ext>
            </a:extLst>
          </p:cNvPr>
          <p:cNvSpPr txBox="1"/>
          <p:nvPr/>
        </p:nvSpPr>
        <p:spPr>
          <a:xfrm>
            <a:off x="678877" y="772306"/>
            <a:ext cx="487949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noProof="0" dirty="0">
                <a:latin typeface="Fira Sans" panose="020B0503050000020004" pitchFamily="34" charset="0"/>
              </a:rPr>
              <a:t>Persona’s </a:t>
            </a:r>
          </a:p>
          <a:p>
            <a:r>
              <a:rPr lang="nl-NL" sz="2800" b="1" noProof="0" dirty="0" err="1">
                <a:latin typeface="Fira Sans" panose="020B0503050000020004" pitchFamily="34" charset="0"/>
              </a:rPr>
              <a:t>Sub-acute</a:t>
            </a:r>
            <a:r>
              <a:rPr lang="nl-NL" sz="2800" b="1" noProof="0" dirty="0">
                <a:latin typeface="Fira Sans" panose="020B0503050000020004" pitchFamily="34" charset="0"/>
              </a:rPr>
              <a:t> GGZ vragen</a:t>
            </a:r>
            <a:endParaRPr lang="en-NL" sz="2800" noProof="0" dirty="0">
              <a:latin typeface="Fira Sans" panose="020B05030500000200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7C5060-983A-605F-517A-AC1207D88754}"/>
              </a:ext>
            </a:extLst>
          </p:cNvPr>
          <p:cNvSpPr txBox="1"/>
          <p:nvPr/>
        </p:nvSpPr>
        <p:spPr>
          <a:xfrm>
            <a:off x="685957" y="2110984"/>
            <a:ext cx="3969439" cy="37548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nl-NL" sz="1400" noProof="0" dirty="0"/>
              <a:t>Er zijn </a:t>
            </a:r>
            <a:r>
              <a:rPr lang="nl-NL" sz="1400" u="sng" noProof="0" dirty="0"/>
              <a:t>twee assen</a:t>
            </a:r>
            <a:r>
              <a:rPr lang="nl-NL" sz="1400" noProof="0" dirty="0"/>
              <a:t> waarop patiënten van elkaar verschillen in behoeften en verwachtingen: </a:t>
            </a:r>
            <a:endParaRPr lang="nl-NL" sz="1400" dirty="0"/>
          </a:p>
          <a:p>
            <a:pPr>
              <a:buNone/>
            </a:pPr>
            <a:endParaRPr lang="nl-NL" sz="14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Mate van psychische ontregeling: </a:t>
            </a:r>
            <a:r>
              <a:rPr lang="nl-NL" sz="1400" dirty="0"/>
              <a:t>In hoeverre kan iemand zich nog staande houden of dreigt te ontregelen?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noProof="0" dirty="0"/>
              <a:t>Mate van overbruggingsvermogen:</a:t>
            </a:r>
            <a:r>
              <a:rPr lang="nl-NL" sz="1400" noProof="0" dirty="0"/>
              <a:t> </a:t>
            </a:r>
            <a:r>
              <a:rPr lang="nl-NL" sz="1400" dirty="0"/>
              <a:t>In hoeverre lukt het iemand om de wachttijd tot reguliere zorg te overbruggen?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endParaRPr lang="nl-NL" sz="1400" dirty="0"/>
          </a:p>
          <a:p>
            <a:r>
              <a:rPr lang="nl-NL" sz="1400" b="1" dirty="0">
                <a:ea typeface="+mn-lt"/>
                <a:cs typeface="+mn-lt"/>
              </a:rPr>
              <a:t>Tijdens dienstverlening over assen schuiven</a:t>
            </a:r>
          </a:p>
          <a:p>
            <a:r>
              <a:rPr lang="nl-NL" sz="1400" dirty="0">
                <a:ea typeface="+mn-lt"/>
                <a:cs typeface="+mn-lt"/>
              </a:rPr>
              <a:t>Afhankelijk hoe goed de dienstverlening wel/niet aansluit kunnen ze gedurende het proces over de assen schuiven bijvoorbeeld als je lang moet wachten kan de patiënt boos dus onrustiger worden</a:t>
            </a:r>
            <a:endParaRPr lang="nl-NL" sz="1400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7B767720-2F64-C9F9-B624-C9D03D61E74E}"/>
              </a:ext>
            </a:extLst>
          </p:cNvPr>
          <p:cNvGrpSpPr/>
          <p:nvPr/>
        </p:nvGrpSpPr>
        <p:grpSpPr>
          <a:xfrm>
            <a:off x="5895007" y="583603"/>
            <a:ext cx="5879091" cy="5669529"/>
            <a:chOff x="5895007" y="583603"/>
            <a:chExt cx="5879091" cy="566952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A3201D3-35C6-A9BA-9E2E-D35A700F05EB}"/>
                </a:ext>
              </a:extLst>
            </p:cNvPr>
            <p:cNvGrpSpPr/>
            <p:nvPr/>
          </p:nvGrpSpPr>
          <p:grpSpPr>
            <a:xfrm>
              <a:off x="5895007" y="583603"/>
              <a:ext cx="5879091" cy="5669529"/>
              <a:chOff x="6192509" y="399481"/>
              <a:chExt cx="5459952" cy="526533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5511EB74-0D91-8466-AC9C-54927D4628CA}"/>
                  </a:ext>
                </a:extLst>
              </p:cNvPr>
              <p:cNvGrpSpPr/>
              <p:nvPr/>
            </p:nvGrpSpPr>
            <p:grpSpPr>
              <a:xfrm>
                <a:off x="6606699" y="775986"/>
                <a:ext cx="4631575" cy="4631575"/>
                <a:chOff x="6707755" y="1032697"/>
                <a:chExt cx="4440066" cy="4440066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C48FD5E9-C1CE-6251-C18D-154995C2BF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27788" y="1032697"/>
                  <a:ext cx="0" cy="4440066"/>
                </a:xfrm>
                <a:prstGeom prst="line">
                  <a:avLst/>
                </a:prstGeom>
                <a:ln w="28575">
                  <a:solidFill>
                    <a:srgbClr val="E5E5E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C2700008-800D-2BE4-567B-9BDC5984C6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927788" y="1032697"/>
                  <a:ext cx="0" cy="4440066"/>
                </a:xfrm>
                <a:prstGeom prst="line">
                  <a:avLst/>
                </a:prstGeom>
                <a:ln w="28575">
                  <a:solidFill>
                    <a:srgbClr val="E5E5E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8FC475-24D3-D314-5792-307A2564D2C5}"/>
                  </a:ext>
                </a:extLst>
              </p:cNvPr>
              <p:cNvSpPr txBox="1"/>
              <p:nvPr/>
            </p:nvSpPr>
            <p:spPr>
              <a:xfrm rot="16200000">
                <a:off x="5113167" y="2963150"/>
                <a:ext cx="2415935" cy="257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1200" noProof="0" dirty="0">
                    <a:latin typeface="Fira Sans" panose="020B0503050000020004" pitchFamily="34" charset="0"/>
                  </a:rPr>
                  <a:t>Kan moeilijk overbruggen</a:t>
                </a:r>
                <a:endParaRPr lang="en-NL" sz="1200" noProof="0" dirty="0">
                  <a:latin typeface="Fira Sans" panose="020B0503050000020004" pitchFamily="34" charset="0"/>
                </a:endParaRP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FC4033A-37E1-866F-3375-45FDB6998D3C}"/>
                  </a:ext>
                </a:extLst>
              </p:cNvPr>
              <p:cNvSpPr txBox="1"/>
              <p:nvPr/>
            </p:nvSpPr>
            <p:spPr>
              <a:xfrm>
                <a:off x="8190197" y="5407561"/>
                <a:ext cx="1464579" cy="2572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algn="ctr"/>
                <a:r>
                  <a:rPr lang="nl-NL" sz="1200" dirty="0">
                    <a:latin typeface="Fira Sans"/>
                  </a:rPr>
                  <a:t>Dreigt te ontregelen</a:t>
                </a:r>
                <a:endParaRPr lang="nl-NL" sz="1200" noProof="0" dirty="0">
                  <a:latin typeface="Fira Sans" panose="020B0503050000020004" pitchFamily="34" charset="0"/>
                </a:endParaRP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16E7AA-3D1A-38AD-9A8C-9ADC6F2C79FA}"/>
                  </a:ext>
                </a:extLst>
              </p:cNvPr>
              <p:cNvSpPr txBox="1"/>
              <p:nvPr/>
            </p:nvSpPr>
            <p:spPr>
              <a:xfrm>
                <a:off x="8038568" y="399481"/>
                <a:ext cx="1767838" cy="257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1200" noProof="0" dirty="0">
                    <a:latin typeface="Fira Sans" panose="020B0503050000020004" pitchFamily="34" charset="0"/>
                  </a:rPr>
                  <a:t>Houdt zich staande</a:t>
                </a:r>
                <a:endParaRPr lang="en-NL" sz="1200" noProof="0" dirty="0">
                  <a:latin typeface="Fira Sans" panose="020B05030500000200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84CB44-4D8E-8CE7-56E9-045BEE5626CF}"/>
                  </a:ext>
                </a:extLst>
              </p:cNvPr>
              <p:cNvSpPr txBox="1"/>
              <p:nvPr/>
            </p:nvSpPr>
            <p:spPr>
              <a:xfrm rot="5400000">
                <a:off x="10698470" y="2965302"/>
                <a:ext cx="1650732" cy="257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1200" dirty="0">
                    <a:latin typeface="Fira Sans" panose="020B0503050000020004" pitchFamily="34" charset="0"/>
                  </a:rPr>
                  <a:t>Kan goed overbruggen</a:t>
                </a:r>
                <a:endParaRPr lang="en-NL" sz="1200" noProof="0" dirty="0">
                  <a:latin typeface="Fira Sans" panose="020B0503050000020004" pitchFamily="34" charset="0"/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96B648A-D6DD-1859-605A-4AB26FE33B63}"/>
                </a:ext>
              </a:extLst>
            </p:cNvPr>
            <p:cNvSpPr txBox="1"/>
            <p:nvPr/>
          </p:nvSpPr>
          <p:spPr>
            <a:xfrm>
              <a:off x="9486182" y="2074057"/>
              <a:ext cx="1584000" cy="649188"/>
            </a:xfrm>
            <a:prstGeom prst="roundRect">
              <a:avLst>
                <a:gd name="adj" fmla="val 50000"/>
              </a:avLst>
            </a:prstGeom>
            <a:solidFill>
              <a:srgbClr val="5A8A5E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en-GB" sz="1200" b="1" noProof="0" dirty="0">
                  <a:solidFill>
                    <a:schemeClr val="bg1"/>
                  </a:solidFill>
                  <a:latin typeface="Fira Sans" panose="020B0503050000020004" pitchFamily="34" charset="0"/>
                </a:rPr>
                <a:t>De Wanhoopsbeller</a:t>
              </a:r>
              <a:endParaRPr lang="en-NL" sz="1200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ED156C-5F28-6918-5E11-87AA067A92F5}"/>
                </a:ext>
              </a:extLst>
            </p:cNvPr>
            <p:cNvSpPr txBox="1"/>
            <p:nvPr/>
          </p:nvSpPr>
          <p:spPr>
            <a:xfrm>
              <a:off x="6724606" y="1994909"/>
              <a:ext cx="1584000" cy="649188"/>
            </a:xfrm>
            <a:prstGeom prst="roundRect">
              <a:avLst>
                <a:gd name="adj" fmla="val 50000"/>
              </a:avLst>
            </a:prstGeom>
            <a:solidFill>
              <a:srgbClr val="7D5AA6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Fira Sans" panose="020B0503050000020004" pitchFamily="34" charset="0"/>
                </a:rPr>
                <a:t>De </a:t>
              </a:r>
              <a:r>
                <a:rPr lang="en-GB" sz="1200" b="1" dirty="0" err="1">
                  <a:solidFill>
                    <a:schemeClr val="bg1"/>
                  </a:solidFill>
                  <a:latin typeface="Fira Sans" panose="020B0503050000020004" pitchFamily="34" charset="0"/>
                </a:rPr>
                <a:t>Verdwaalde</a:t>
              </a:r>
              <a:r>
                <a:rPr lang="en-GB" sz="1200" b="1" dirty="0">
                  <a:solidFill>
                    <a:schemeClr val="bg1"/>
                  </a:solidFill>
                  <a:latin typeface="Fira Sans" panose="020B0503050000020004" pitchFamily="34" charset="0"/>
                </a:rPr>
                <a:t> </a:t>
              </a:r>
              <a:r>
                <a:rPr lang="en-GB" sz="1200" b="1" dirty="0" err="1">
                  <a:solidFill>
                    <a:schemeClr val="bg1"/>
                  </a:solidFill>
                  <a:latin typeface="Fira Sans" panose="020B0503050000020004" pitchFamily="34" charset="0"/>
                </a:rPr>
                <a:t>Wachtende</a:t>
              </a:r>
              <a:endParaRPr lang="en-NL" sz="1200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DBFAD99-A561-1AC7-653D-5B406B4BEBCE}"/>
                </a:ext>
              </a:extLst>
            </p:cNvPr>
            <p:cNvSpPr txBox="1"/>
            <p:nvPr/>
          </p:nvSpPr>
          <p:spPr>
            <a:xfrm>
              <a:off x="6724606" y="4049024"/>
              <a:ext cx="1584000" cy="649188"/>
            </a:xfrm>
            <a:prstGeom prst="roundRect">
              <a:avLst>
                <a:gd name="adj" fmla="val 50000"/>
              </a:avLst>
            </a:prstGeom>
            <a:solidFill>
              <a:srgbClr val="D45F8A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nl-NL" sz="1200" b="1" noProof="0" dirty="0">
                  <a:solidFill>
                    <a:schemeClr val="bg1"/>
                  </a:solidFill>
                  <a:latin typeface="Fira Sans" panose="020B0503050000020004" pitchFamily="34" charset="0"/>
                </a:rPr>
                <a:t>De Alleenstaande Volhouder</a:t>
              </a:r>
              <a:endParaRPr lang="en-NL" sz="1200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BB3D908-FD50-94C6-524C-C09DD4A6170E}"/>
                </a:ext>
              </a:extLst>
            </p:cNvPr>
            <p:cNvSpPr txBox="1"/>
            <p:nvPr/>
          </p:nvSpPr>
          <p:spPr>
            <a:xfrm>
              <a:off x="9486182" y="4044342"/>
              <a:ext cx="1584000" cy="649188"/>
            </a:xfrm>
            <a:prstGeom prst="roundRect">
              <a:avLst>
                <a:gd name="adj" fmla="val 50000"/>
              </a:avLst>
            </a:prstGeom>
            <a:solidFill>
              <a:srgbClr val="E8A838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Fira Sans" panose="020B0503050000020004" pitchFamily="34" charset="0"/>
                </a:rPr>
                <a:t>De Nachtelijke Kantelaar</a:t>
              </a:r>
              <a:endParaRPr lang="en-NL" sz="1200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10" name="Tekstvak 9">
            <a:extLst>
              <a:ext uri="{FF2B5EF4-FFF2-40B4-BE49-F238E27FC236}">
                <a16:creationId xmlns:a16="http://schemas.microsoft.com/office/drawing/2014/main" id="{C6631D30-CA2E-E4FD-F574-B8083C62ECFA}"/>
              </a:ext>
            </a:extLst>
          </p:cNvPr>
          <p:cNvSpPr txBox="1"/>
          <p:nvPr/>
        </p:nvSpPr>
        <p:spPr>
          <a:xfrm>
            <a:off x="1418715" y="58193"/>
            <a:ext cx="90284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* Deze 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werkpersona's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 zijn afgeleid van de bevindingen uit het Code Oranje-onderzoek naar subacute GGZ-cliënten (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Samergo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/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ZonMw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, 2023-2024). </a:t>
            </a:r>
          </a:p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Ze zijn vertaald naar de context van HAP en MKA en bedoeld als gesprekstarter om herkenning en aanvulling vanuit de praktijk op te halen.</a:t>
            </a:r>
          </a:p>
        </p:txBody>
      </p:sp>
    </p:spTree>
    <p:extLst>
      <p:ext uri="{BB962C8B-B14F-4D97-AF65-F5344CB8AC3E}">
        <p14:creationId xmlns:p14="http://schemas.microsoft.com/office/powerpoint/2010/main" val="345415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59B1E-5E5D-FC40-E0E1-49C2AD69A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ep 19">
            <a:extLst>
              <a:ext uri="{FF2B5EF4-FFF2-40B4-BE49-F238E27FC236}">
                <a16:creationId xmlns:a16="http://schemas.microsoft.com/office/drawing/2014/main" id="{A5F56B00-A1D2-5410-3C2C-E4ABF8434EF5}"/>
              </a:ext>
            </a:extLst>
          </p:cNvPr>
          <p:cNvGrpSpPr/>
          <p:nvPr/>
        </p:nvGrpSpPr>
        <p:grpSpPr>
          <a:xfrm>
            <a:off x="5895007" y="583603"/>
            <a:ext cx="5879091" cy="5669529"/>
            <a:chOff x="5895007" y="583603"/>
            <a:chExt cx="5879091" cy="5669529"/>
          </a:xfrm>
        </p:grpSpPr>
        <p:grpSp>
          <p:nvGrpSpPr>
            <p:cNvPr id="24" name="Group 12">
              <a:extLst>
                <a:ext uri="{FF2B5EF4-FFF2-40B4-BE49-F238E27FC236}">
                  <a16:creationId xmlns:a16="http://schemas.microsoft.com/office/drawing/2014/main" id="{6E07F3CE-B0B0-E7F4-8E4B-73D8F06C301B}"/>
                </a:ext>
              </a:extLst>
            </p:cNvPr>
            <p:cNvGrpSpPr/>
            <p:nvPr/>
          </p:nvGrpSpPr>
          <p:grpSpPr>
            <a:xfrm>
              <a:off x="5895007" y="583603"/>
              <a:ext cx="5879091" cy="5669529"/>
              <a:chOff x="6192509" y="399481"/>
              <a:chExt cx="5459952" cy="5265331"/>
            </a:xfrm>
          </p:grpSpPr>
          <p:grpSp>
            <p:nvGrpSpPr>
              <p:cNvPr id="29" name="Group 20">
                <a:extLst>
                  <a:ext uri="{FF2B5EF4-FFF2-40B4-BE49-F238E27FC236}">
                    <a16:creationId xmlns:a16="http://schemas.microsoft.com/office/drawing/2014/main" id="{7CA6B74D-2783-5E77-D932-B88EF6DD2C93}"/>
                  </a:ext>
                </a:extLst>
              </p:cNvPr>
              <p:cNvGrpSpPr/>
              <p:nvPr/>
            </p:nvGrpSpPr>
            <p:grpSpPr>
              <a:xfrm>
                <a:off x="6606699" y="775986"/>
                <a:ext cx="4631575" cy="4631575"/>
                <a:chOff x="6707755" y="1032697"/>
                <a:chExt cx="4440066" cy="4440066"/>
              </a:xfrm>
            </p:grpSpPr>
            <p:cxnSp>
              <p:nvCxnSpPr>
                <p:cNvPr id="40" name="Straight Connector 15">
                  <a:extLst>
                    <a:ext uri="{FF2B5EF4-FFF2-40B4-BE49-F238E27FC236}">
                      <a16:creationId xmlns:a16="http://schemas.microsoft.com/office/drawing/2014/main" id="{D8E6886A-148E-3691-5B6A-23C9A89FE7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27788" y="1032697"/>
                  <a:ext cx="0" cy="4440066"/>
                </a:xfrm>
                <a:prstGeom prst="line">
                  <a:avLst/>
                </a:prstGeom>
                <a:ln w="28575">
                  <a:solidFill>
                    <a:srgbClr val="E5E5E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18">
                  <a:extLst>
                    <a:ext uri="{FF2B5EF4-FFF2-40B4-BE49-F238E27FC236}">
                      <a16:creationId xmlns:a16="http://schemas.microsoft.com/office/drawing/2014/main" id="{6788A887-1310-8DB1-8F37-886FC6BF3D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927788" y="1032697"/>
                  <a:ext cx="0" cy="4440066"/>
                </a:xfrm>
                <a:prstGeom prst="line">
                  <a:avLst/>
                </a:prstGeom>
                <a:ln w="28575">
                  <a:solidFill>
                    <a:srgbClr val="E5E5E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TextBox 21">
                <a:extLst>
                  <a:ext uri="{FF2B5EF4-FFF2-40B4-BE49-F238E27FC236}">
                    <a16:creationId xmlns:a16="http://schemas.microsoft.com/office/drawing/2014/main" id="{F4C9F4B3-952C-AA59-48F3-BF386779413E}"/>
                  </a:ext>
                </a:extLst>
              </p:cNvPr>
              <p:cNvSpPr txBox="1"/>
              <p:nvPr/>
            </p:nvSpPr>
            <p:spPr>
              <a:xfrm rot="16200000">
                <a:off x="5113167" y="2963150"/>
                <a:ext cx="2415935" cy="257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1200" noProof="0" dirty="0">
                    <a:latin typeface="Fira Sans" panose="020B0503050000020004" pitchFamily="34" charset="0"/>
                  </a:rPr>
                  <a:t>Kan moeilijk overbruggen</a:t>
                </a:r>
                <a:endParaRPr lang="en-NL" sz="1200" noProof="0" dirty="0">
                  <a:latin typeface="Fira Sans" panose="020B0503050000020004" pitchFamily="34" charset="0"/>
                </a:endParaRPr>
              </a:p>
            </p:txBody>
          </p:sp>
          <p:sp>
            <p:nvSpPr>
              <p:cNvPr id="33" name="TextBox 1">
                <a:extLst>
                  <a:ext uri="{FF2B5EF4-FFF2-40B4-BE49-F238E27FC236}">
                    <a16:creationId xmlns:a16="http://schemas.microsoft.com/office/drawing/2014/main" id="{FD88F268-240B-BB4F-66A5-62898684E219}"/>
                  </a:ext>
                </a:extLst>
              </p:cNvPr>
              <p:cNvSpPr txBox="1"/>
              <p:nvPr/>
            </p:nvSpPr>
            <p:spPr>
              <a:xfrm>
                <a:off x="8190197" y="5407561"/>
                <a:ext cx="1464579" cy="2572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algn="ctr"/>
                <a:r>
                  <a:rPr lang="nl-NL" sz="1200" dirty="0">
                    <a:latin typeface="Fira Sans"/>
                  </a:rPr>
                  <a:t>Dreigt te ontregelen</a:t>
                </a:r>
                <a:endParaRPr lang="nl-NL" sz="1200" noProof="0" dirty="0">
                  <a:latin typeface="Fira Sans" panose="020B0503050000020004" pitchFamily="34" charset="0"/>
                </a:endParaRPr>
              </a:p>
            </p:txBody>
          </p:sp>
          <p:sp>
            <p:nvSpPr>
              <p:cNvPr id="34" name="TextBox 2">
                <a:extLst>
                  <a:ext uri="{FF2B5EF4-FFF2-40B4-BE49-F238E27FC236}">
                    <a16:creationId xmlns:a16="http://schemas.microsoft.com/office/drawing/2014/main" id="{B64CFE1D-EB5E-2C2F-2FFE-257CB8B32274}"/>
                  </a:ext>
                </a:extLst>
              </p:cNvPr>
              <p:cNvSpPr txBox="1"/>
              <p:nvPr/>
            </p:nvSpPr>
            <p:spPr>
              <a:xfrm>
                <a:off x="8038568" y="399481"/>
                <a:ext cx="1767838" cy="257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1200" noProof="0" dirty="0">
                    <a:latin typeface="Fira Sans" panose="020B0503050000020004" pitchFamily="34" charset="0"/>
                  </a:rPr>
                  <a:t>Houdt zich staande</a:t>
                </a:r>
                <a:endParaRPr lang="en-NL" sz="1200" noProof="0" dirty="0">
                  <a:latin typeface="Fira Sans" panose="020B0503050000020004" pitchFamily="34" charset="0"/>
                </a:endParaRPr>
              </a:p>
            </p:txBody>
          </p:sp>
          <p:sp>
            <p:nvSpPr>
              <p:cNvPr id="37" name="TextBox 5">
                <a:extLst>
                  <a:ext uri="{FF2B5EF4-FFF2-40B4-BE49-F238E27FC236}">
                    <a16:creationId xmlns:a16="http://schemas.microsoft.com/office/drawing/2014/main" id="{12EE3D83-7FBC-0F77-5215-E882DD50502B}"/>
                  </a:ext>
                </a:extLst>
              </p:cNvPr>
              <p:cNvSpPr txBox="1"/>
              <p:nvPr/>
            </p:nvSpPr>
            <p:spPr>
              <a:xfrm rot="5400000">
                <a:off x="10698470" y="2965302"/>
                <a:ext cx="1650732" cy="257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1200" dirty="0">
                    <a:latin typeface="Fira Sans" panose="020B0503050000020004" pitchFamily="34" charset="0"/>
                  </a:rPr>
                  <a:t>Kan goed overbruggen</a:t>
                </a:r>
                <a:endParaRPr lang="en-NL" sz="1200" noProof="0" dirty="0">
                  <a:latin typeface="Fira Sans" panose="020B0503050000020004" pitchFamily="34" charset="0"/>
                </a:endParaRPr>
              </a:p>
            </p:txBody>
          </p:sp>
        </p:grpSp>
        <p:sp>
          <p:nvSpPr>
            <p:cNvPr id="26" name="TextBox 56">
              <a:extLst>
                <a:ext uri="{FF2B5EF4-FFF2-40B4-BE49-F238E27FC236}">
                  <a16:creationId xmlns:a16="http://schemas.microsoft.com/office/drawing/2014/main" id="{2763B977-F2BE-C149-5507-FB4FAD25D973}"/>
                </a:ext>
              </a:extLst>
            </p:cNvPr>
            <p:cNvSpPr txBox="1"/>
            <p:nvPr/>
          </p:nvSpPr>
          <p:spPr>
            <a:xfrm>
              <a:off x="6724606" y="1994909"/>
              <a:ext cx="1584000" cy="649188"/>
            </a:xfrm>
            <a:prstGeom prst="roundRect">
              <a:avLst>
                <a:gd name="adj" fmla="val 50000"/>
              </a:avLst>
            </a:prstGeom>
            <a:solidFill>
              <a:srgbClr val="7D5AA6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bg1"/>
                  </a:solidFill>
                  <a:latin typeface="Fira Sans" panose="020B0503050000020004" pitchFamily="34" charset="0"/>
                </a:rPr>
                <a:t>De </a:t>
              </a:r>
              <a:r>
                <a:rPr lang="en-GB" sz="1200" b="1" dirty="0" err="1">
                  <a:solidFill>
                    <a:schemeClr val="bg1"/>
                  </a:solidFill>
                  <a:latin typeface="Fira Sans" panose="020B0503050000020004" pitchFamily="34" charset="0"/>
                </a:rPr>
                <a:t>Verdwaalde</a:t>
              </a:r>
              <a:r>
                <a:rPr lang="en-GB" sz="1200" b="1" dirty="0">
                  <a:solidFill>
                    <a:schemeClr val="bg1"/>
                  </a:solidFill>
                  <a:latin typeface="Fira Sans" panose="020B0503050000020004" pitchFamily="34" charset="0"/>
                </a:rPr>
                <a:t> </a:t>
              </a:r>
              <a:r>
                <a:rPr lang="en-GB" sz="1200" b="1" dirty="0" err="1">
                  <a:solidFill>
                    <a:schemeClr val="bg1"/>
                  </a:solidFill>
                  <a:latin typeface="Fira Sans" panose="020B0503050000020004" pitchFamily="34" charset="0"/>
                </a:rPr>
                <a:t>Wachtende</a:t>
              </a:r>
              <a:endParaRPr lang="en-NL" sz="1200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</p:grp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160ADC5-AF1A-ECA3-3152-239D0E5104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60ADC5-AF1A-ECA3-3152-239D0E5104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AEB7378-3BBD-B935-0D35-5BD2649BBCEF}"/>
              </a:ext>
            </a:extLst>
          </p:cNvPr>
          <p:cNvSpPr/>
          <p:nvPr/>
        </p:nvSpPr>
        <p:spPr>
          <a:xfrm>
            <a:off x="400155" y="595946"/>
            <a:ext cx="5202706" cy="5494328"/>
          </a:xfrm>
          <a:prstGeom prst="rect">
            <a:avLst/>
          </a:prstGeom>
          <a:solidFill>
            <a:srgbClr val="7D5A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555AE2-41C1-3BC7-B6EB-F01F805DC57D}"/>
              </a:ext>
            </a:extLst>
          </p:cNvPr>
          <p:cNvSpPr txBox="1"/>
          <p:nvPr/>
        </p:nvSpPr>
        <p:spPr>
          <a:xfrm>
            <a:off x="681216" y="2149130"/>
            <a:ext cx="45288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1400" dirty="0">
              <a:solidFill>
                <a:schemeClr val="bg1"/>
              </a:solidFill>
            </a:endParaRPr>
          </a:p>
          <a:p>
            <a:r>
              <a:rPr lang="nl-NL" sz="1400" dirty="0">
                <a:solidFill>
                  <a:schemeClr val="bg1"/>
                </a:solidFill>
              </a:rPr>
              <a:t>Voelt zich alleen, vastgelopen en heeft behoefte aan iemand die hem verder helpt.</a:t>
            </a:r>
            <a:endParaRPr lang="nl-NL" sz="1400" noProof="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E40AEC-A724-6DFD-1AAB-FA0B6C2A8C9A}"/>
              </a:ext>
            </a:extLst>
          </p:cNvPr>
          <p:cNvSpPr txBox="1"/>
          <p:nvPr/>
        </p:nvSpPr>
        <p:spPr>
          <a:xfrm>
            <a:off x="2862542" y="4310946"/>
            <a:ext cx="2510019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7D5AA6"/>
                </a:solidFill>
                <a:latin typeface="Fira Sans" panose="020B0503050000020004" pitchFamily="34" charset="0"/>
              </a:rPr>
              <a:t>Belt omdat er op dat moment geen alternatief is</a:t>
            </a:r>
            <a:endParaRPr lang="nl-NL" sz="1200" noProof="0" dirty="0">
              <a:solidFill>
                <a:srgbClr val="7D5AA6"/>
              </a:solidFill>
              <a:latin typeface="Fira Sans" panose="020B05030500000200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83E96E-06B8-1A37-5928-702C546F519B}"/>
              </a:ext>
            </a:extLst>
          </p:cNvPr>
          <p:cNvGrpSpPr/>
          <p:nvPr/>
        </p:nvGrpSpPr>
        <p:grpSpPr>
          <a:xfrm>
            <a:off x="8222909" y="1111966"/>
            <a:ext cx="3798088" cy="1567363"/>
            <a:chOff x="7949180" y="-288129"/>
            <a:chExt cx="3798088" cy="1567363"/>
          </a:xfrm>
          <a:solidFill>
            <a:srgbClr val="E5DCF0"/>
          </a:solidFill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81FAD1CC-5189-08A3-8D57-EFC02EECB03E}"/>
                </a:ext>
              </a:extLst>
            </p:cNvPr>
            <p:cNvSpPr/>
            <p:nvPr/>
          </p:nvSpPr>
          <p:spPr>
            <a:xfrm rot="16200000" flipH="1">
              <a:off x="8004275" y="238078"/>
              <a:ext cx="422501" cy="532691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1D9322E-FE58-7EA3-1A2E-A7B59AAC36F6}"/>
                </a:ext>
              </a:extLst>
            </p:cNvPr>
            <p:cNvSpPr/>
            <p:nvPr/>
          </p:nvSpPr>
          <p:spPr>
            <a:xfrm>
              <a:off x="8338599" y="-288129"/>
              <a:ext cx="3408669" cy="1567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rgbClr val="D5E2F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E9E6DA-4578-6BDD-2A8F-E31221D282EC}"/>
                </a:ext>
              </a:extLst>
            </p:cNvPr>
            <p:cNvSpPr txBox="1"/>
            <p:nvPr/>
          </p:nvSpPr>
          <p:spPr>
            <a:xfrm>
              <a:off x="8455799" y="16174"/>
              <a:ext cx="3174268" cy="101566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nl-NL" sz="2000" b="1" noProof="0" dirty="0">
                  <a:solidFill>
                    <a:srgbClr val="7D5AA6"/>
                  </a:solidFill>
                  <a:latin typeface="Fira Sans" panose="020B0503050000020004" pitchFamily="34" charset="0"/>
                </a:rPr>
                <a:t>“Ik ben niet direct in crisis maar ik weet niet waar ik terecht kan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263A228B-0CA5-31A4-920B-05BCE0E31B54}"/>
              </a:ext>
            </a:extLst>
          </p:cNvPr>
          <p:cNvSpPr txBox="1"/>
          <p:nvPr/>
        </p:nvSpPr>
        <p:spPr>
          <a:xfrm>
            <a:off x="1118050" y="3645945"/>
            <a:ext cx="2739660" cy="389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7D5AA6"/>
                </a:solidFill>
                <a:latin typeface="Fira Sans" panose="020B0503050000020004" pitchFamily="34" charset="0"/>
              </a:rPr>
              <a:t>Mist een duidelijk aanspreekpunt</a:t>
            </a:r>
            <a:endParaRPr lang="nl-NL" sz="1200" dirty="0">
              <a:solidFill>
                <a:srgbClr val="7D5AA6"/>
              </a:solidFill>
              <a:latin typeface="Fira Sans" panose="020B05030500000200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054451A-3594-4071-C5B7-8BE37B37730A}"/>
              </a:ext>
            </a:extLst>
          </p:cNvPr>
          <p:cNvSpPr txBox="1"/>
          <p:nvPr/>
        </p:nvSpPr>
        <p:spPr>
          <a:xfrm>
            <a:off x="417901" y="4200345"/>
            <a:ext cx="2214341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7D5AA6"/>
                </a:solidFill>
                <a:latin typeface="Fira Sans" panose="020B0503050000020004" pitchFamily="34" charset="0"/>
              </a:rPr>
              <a:t>Heeft w</a:t>
            </a:r>
            <a:r>
              <a:rPr lang="nl-NL" sz="1200" b="1" noProof="0" dirty="0" err="1">
                <a:solidFill>
                  <a:srgbClr val="7D5AA6"/>
                </a:solidFill>
                <a:latin typeface="Fira Sans" panose="020B0503050000020004" pitchFamily="34" charset="0"/>
              </a:rPr>
              <a:t>einig</a:t>
            </a:r>
            <a:r>
              <a:rPr lang="nl-NL" sz="1200" b="1" noProof="0" dirty="0">
                <a:solidFill>
                  <a:srgbClr val="7D5AA6"/>
                </a:solidFill>
                <a:latin typeface="Fira Sans" panose="020B0503050000020004" pitchFamily="34" charset="0"/>
              </a:rPr>
              <a:t> vertrouwen dat er hulp beschikbaar is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28578E-5AC7-4BD8-E177-73308CF82AEB}"/>
              </a:ext>
            </a:extLst>
          </p:cNvPr>
          <p:cNvSpPr txBox="1"/>
          <p:nvPr/>
        </p:nvSpPr>
        <p:spPr>
          <a:xfrm>
            <a:off x="681669" y="929315"/>
            <a:ext cx="4291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noProof="0" dirty="0">
                <a:solidFill>
                  <a:schemeClr val="bg1"/>
                </a:solidFill>
                <a:latin typeface="Fira Sans" panose="020B0503050000020004" pitchFamily="34" charset="0"/>
              </a:rPr>
              <a:t>De Verdwaalde Wachtende</a:t>
            </a:r>
            <a:endParaRPr lang="nl-NL" sz="3600" noProof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9F540FC-FFAC-4147-EB78-E9263B935583}"/>
              </a:ext>
            </a:extLst>
          </p:cNvPr>
          <p:cNvSpPr txBox="1"/>
          <p:nvPr/>
        </p:nvSpPr>
        <p:spPr>
          <a:xfrm>
            <a:off x="1711107" y="5195456"/>
            <a:ext cx="2857337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noProof="0" dirty="0">
                <a:solidFill>
                  <a:srgbClr val="7D5AA6"/>
                </a:solidFill>
                <a:latin typeface="Fira Sans" panose="020B0503050000020004" pitchFamily="34" charset="0"/>
              </a:rPr>
              <a:t>Zoekt richting en </a:t>
            </a:r>
            <a:r>
              <a:rPr lang="nl-NL" sz="1200" b="1" dirty="0">
                <a:solidFill>
                  <a:srgbClr val="7D5AA6"/>
                </a:solidFill>
                <a:latin typeface="Fira Sans" panose="020B0503050000020004" pitchFamily="34" charset="0"/>
              </a:rPr>
              <a:t>duidelijkheid voor de komende dag</a:t>
            </a:r>
            <a:r>
              <a:rPr lang="nl-NL" sz="1200" b="1" noProof="0" dirty="0">
                <a:solidFill>
                  <a:srgbClr val="7D5AA6"/>
                </a:solidFill>
                <a:latin typeface="Fira Sans" panose="020B0503050000020004" pitchFamily="34" charset="0"/>
              </a:rPr>
              <a:t>en</a:t>
            </a:r>
          </a:p>
        </p:txBody>
      </p:sp>
      <p:sp>
        <p:nvSpPr>
          <p:cNvPr id="43" name="Tekstvak 42">
            <a:extLst>
              <a:ext uri="{FF2B5EF4-FFF2-40B4-BE49-F238E27FC236}">
                <a16:creationId xmlns:a16="http://schemas.microsoft.com/office/drawing/2014/main" id="{B5DA7E70-3FE0-C9E5-6C43-7C6D1C842D8E}"/>
              </a:ext>
            </a:extLst>
          </p:cNvPr>
          <p:cNvSpPr txBox="1"/>
          <p:nvPr/>
        </p:nvSpPr>
        <p:spPr>
          <a:xfrm>
            <a:off x="1994448" y="6291980"/>
            <a:ext cx="90284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* Deze 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werkpersona's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 zijn afgeleid van de bevindingen uit het Code Oranje-onderzoek naar subacute GGZ-cliënten (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Samergo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/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ZonMw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, 2023-2024). </a:t>
            </a:r>
          </a:p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Ze zijn vertaald naar de context van HAP en MKA en bedoeld als gesprekstarter om herkenning en aanvulling vanuit de praktijk op te halen.</a:t>
            </a:r>
          </a:p>
        </p:txBody>
      </p:sp>
    </p:spTree>
    <p:extLst>
      <p:ext uri="{BB962C8B-B14F-4D97-AF65-F5344CB8AC3E}">
        <p14:creationId xmlns:p14="http://schemas.microsoft.com/office/powerpoint/2010/main" val="263022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34760-CA89-7F01-96D6-AC32EAF49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>
            <a:extLst>
              <a:ext uri="{FF2B5EF4-FFF2-40B4-BE49-F238E27FC236}">
                <a16:creationId xmlns:a16="http://schemas.microsoft.com/office/drawing/2014/main" id="{BAB5CB74-6B67-650D-FAF5-3A22AA8D7411}"/>
              </a:ext>
            </a:extLst>
          </p:cNvPr>
          <p:cNvGrpSpPr/>
          <p:nvPr/>
        </p:nvGrpSpPr>
        <p:grpSpPr>
          <a:xfrm>
            <a:off x="5895007" y="583603"/>
            <a:ext cx="5879091" cy="5669529"/>
            <a:chOff x="6192509" y="399481"/>
            <a:chExt cx="5459952" cy="5265331"/>
          </a:xfrm>
        </p:grpSpPr>
        <p:grpSp>
          <p:nvGrpSpPr>
            <p:cNvPr id="29" name="Group 20">
              <a:extLst>
                <a:ext uri="{FF2B5EF4-FFF2-40B4-BE49-F238E27FC236}">
                  <a16:creationId xmlns:a16="http://schemas.microsoft.com/office/drawing/2014/main" id="{4B1563A3-C057-5F35-EA00-E122B74D1B8A}"/>
                </a:ext>
              </a:extLst>
            </p:cNvPr>
            <p:cNvGrpSpPr/>
            <p:nvPr/>
          </p:nvGrpSpPr>
          <p:grpSpPr>
            <a:xfrm>
              <a:off x="6606699" y="775986"/>
              <a:ext cx="4631575" cy="4631575"/>
              <a:chOff x="6707755" y="1032697"/>
              <a:chExt cx="4440066" cy="4440066"/>
            </a:xfrm>
          </p:grpSpPr>
          <p:cxnSp>
            <p:nvCxnSpPr>
              <p:cNvPr id="40" name="Straight Connector 15">
                <a:extLst>
                  <a:ext uri="{FF2B5EF4-FFF2-40B4-BE49-F238E27FC236}">
                    <a16:creationId xmlns:a16="http://schemas.microsoft.com/office/drawing/2014/main" id="{0338CF3A-5ACB-C4D2-1CBF-B162B90175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7788" y="1032697"/>
                <a:ext cx="0" cy="4440066"/>
              </a:xfrm>
              <a:prstGeom prst="line">
                <a:avLst/>
              </a:prstGeom>
              <a:ln w="28575">
                <a:solidFill>
                  <a:srgbClr val="E5E5E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8">
                <a:extLst>
                  <a:ext uri="{FF2B5EF4-FFF2-40B4-BE49-F238E27FC236}">
                    <a16:creationId xmlns:a16="http://schemas.microsoft.com/office/drawing/2014/main" id="{999686BC-6C16-0D1C-B452-56796750FAA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927788" y="1032697"/>
                <a:ext cx="0" cy="4440066"/>
              </a:xfrm>
              <a:prstGeom prst="line">
                <a:avLst/>
              </a:prstGeom>
              <a:ln w="28575">
                <a:solidFill>
                  <a:srgbClr val="E5E5E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C1348C59-1138-882F-D563-6D7102E92139}"/>
                </a:ext>
              </a:extLst>
            </p:cNvPr>
            <p:cNvSpPr txBox="1"/>
            <p:nvPr/>
          </p:nvSpPr>
          <p:spPr>
            <a:xfrm rot="16200000">
              <a:off x="5113167" y="2963150"/>
              <a:ext cx="2415935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noProof="0" dirty="0">
                  <a:latin typeface="Fira Sans" panose="020B0503050000020004" pitchFamily="34" charset="0"/>
                </a:rPr>
                <a:t>Kan moeilijk overbruggen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3" name="TextBox 1">
              <a:extLst>
                <a:ext uri="{FF2B5EF4-FFF2-40B4-BE49-F238E27FC236}">
                  <a16:creationId xmlns:a16="http://schemas.microsoft.com/office/drawing/2014/main" id="{D7632CFB-4A93-FAB1-F1CD-2132A8666AF2}"/>
                </a:ext>
              </a:extLst>
            </p:cNvPr>
            <p:cNvSpPr txBox="1"/>
            <p:nvPr/>
          </p:nvSpPr>
          <p:spPr>
            <a:xfrm>
              <a:off x="8190197" y="5407561"/>
              <a:ext cx="1464579" cy="25725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nl-NL" sz="1200" dirty="0">
                  <a:latin typeface="Fira Sans"/>
                </a:rPr>
                <a:t>Dreigt te ontregelen</a:t>
              </a:r>
              <a:endParaRPr lang="nl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4" name="TextBox 2">
              <a:extLst>
                <a:ext uri="{FF2B5EF4-FFF2-40B4-BE49-F238E27FC236}">
                  <a16:creationId xmlns:a16="http://schemas.microsoft.com/office/drawing/2014/main" id="{92979D61-1BE3-6656-D070-95E328AE2973}"/>
                </a:ext>
              </a:extLst>
            </p:cNvPr>
            <p:cNvSpPr txBox="1"/>
            <p:nvPr/>
          </p:nvSpPr>
          <p:spPr>
            <a:xfrm>
              <a:off x="8038568" y="399481"/>
              <a:ext cx="1767838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noProof="0" dirty="0">
                  <a:latin typeface="Fira Sans" panose="020B0503050000020004" pitchFamily="34" charset="0"/>
                </a:rPr>
                <a:t>Houdt zich staande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D9D5BD8D-9B54-D3F4-2CCB-52CDDB6492E6}"/>
                </a:ext>
              </a:extLst>
            </p:cNvPr>
            <p:cNvSpPr txBox="1"/>
            <p:nvPr/>
          </p:nvSpPr>
          <p:spPr>
            <a:xfrm rot="5400000">
              <a:off x="10698470" y="2965302"/>
              <a:ext cx="1650732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dirty="0">
                  <a:latin typeface="Fira Sans" panose="020B0503050000020004" pitchFamily="34" charset="0"/>
                </a:rPr>
                <a:t>Kan goed overbruggen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</p:grp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8FCDABF-0EA2-1A59-1409-A7A5B5692CC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8FCDABF-0EA2-1A59-1409-A7A5B5692C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79264BCE-941C-58AA-1A36-1E178C5AC01C}"/>
              </a:ext>
            </a:extLst>
          </p:cNvPr>
          <p:cNvSpPr/>
          <p:nvPr/>
        </p:nvSpPr>
        <p:spPr>
          <a:xfrm>
            <a:off x="400155" y="595946"/>
            <a:ext cx="5202706" cy="5494328"/>
          </a:xfrm>
          <a:prstGeom prst="rect">
            <a:avLst/>
          </a:prstGeom>
          <a:solidFill>
            <a:srgbClr val="5A8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5C716F-9749-17DC-AC3F-9DCFDFACC667}"/>
              </a:ext>
            </a:extLst>
          </p:cNvPr>
          <p:cNvSpPr txBox="1"/>
          <p:nvPr/>
        </p:nvSpPr>
        <p:spPr>
          <a:xfrm>
            <a:off x="681216" y="2149130"/>
            <a:ext cx="4528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chemeClr val="bg1"/>
                </a:solidFill>
              </a:rPr>
              <a:t>Voelt zicht verdrietig, angstig of wanhopig en heeft  behoefte aan iemand die luistert.</a:t>
            </a:r>
            <a:endParaRPr lang="nl-NL" sz="1400" noProof="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27A433-3F28-3622-EFFA-C42E3704E64B}"/>
              </a:ext>
            </a:extLst>
          </p:cNvPr>
          <p:cNvSpPr txBox="1"/>
          <p:nvPr/>
        </p:nvSpPr>
        <p:spPr>
          <a:xfrm>
            <a:off x="2732791" y="4374170"/>
            <a:ext cx="2510019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noProof="0" dirty="0">
                <a:solidFill>
                  <a:srgbClr val="5A8A5E"/>
                </a:solidFill>
                <a:latin typeface="Fira Sans" panose="020B0503050000020004" pitchFamily="34" charset="0"/>
              </a:rPr>
              <a:t>Zoekt erkenning, geruststelling en perspectief</a:t>
            </a:r>
            <a:endParaRPr lang="nl-NL" sz="1200" noProof="0" dirty="0">
              <a:solidFill>
                <a:srgbClr val="5A8A5E"/>
              </a:solidFill>
              <a:latin typeface="Fira Sans" panose="020B05030500000200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F00E11-E211-920A-1847-4CF084443F72}"/>
              </a:ext>
            </a:extLst>
          </p:cNvPr>
          <p:cNvGrpSpPr/>
          <p:nvPr/>
        </p:nvGrpSpPr>
        <p:grpSpPr>
          <a:xfrm>
            <a:off x="6033506" y="989011"/>
            <a:ext cx="3752823" cy="1460219"/>
            <a:chOff x="4810460" y="-50567"/>
            <a:chExt cx="4082966" cy="1567363"/>
          </a:xfrm>
          <a:solidFill>
            <a:srgbClr val="DEEADF"/>
          </a:solidFill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0FBF9529-B2E6-FDAB-8840-5337FE07ABDB}"/>
                </a:ext>
              </a:extLst>
            </p:cNvPr>
            <p:cNvSpPr/>
            <p:nvPr/>
          </p:nvSpPr>
          <p:spPr>
            <a:xfrm rot="6814633" flipH="1">
              <a:off x="8237633" y="386313"/>
              <a:ext cx="422501" cy="889084"/>
            </a:xfrm>
            <a:prstGeom prst="triangle">
              <a:avLst>
                <a:gd name="adj" fmla="val 729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5721B27-6E0F-F96D-2F25-FA0E33B92D1D}"/>
                </a:ext>
              </a:extLst>
            </p:cNvPr>
            <p:cNvSpPr/>
            <p:nvPr/>
          </p:nvSpPr>
          <p:spPr>
            <a:xfrm>
              <a:off x="4810460" y="-50567"/>
              <a:ext cx="3408669" cy="1567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rgbClr val="D5E2F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D951D91-B26F-425E-6B92-CB2C0A8BDD6C}"/>
                </a:ext>
              </a:extLst>
            </p:cNvPr>
            <p:cNvSpPr txBox="1"/>
            <p:nvPr/>
          </p:nvSpPr>
          <p:spPr>
            <a:xfrm>
              <a:off x="4927660" y="390037"/>
              <a:ext cx="3174268" cy="75982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nl-NL" sz="2000" b="1" noProof="0" dirty="0">
                  <a:solidFill>
                    <a:srgbClr val="5A8A5E"/>
                  </a:solidFill>
                  <a:latin typeface="Fira Sans" panose="020B0503050000020004" pitchFamily="34" charset="0"/>
                </a:rPr>
                <a:t>“Ik trek het even niet meer”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00DBA87-6F15-FCB0-8D92-0CE1FDA8FE4B}"/>
              </a:ext>
            </a:extLst>
          </p:cNvPr>
          <p:cNvSpPr txBox="1"/>
          <p:nvPr/>
        </p:nvSpPr>
        <p:spPr>
          <a:xfrm>
            <a:off x="1118050" y="3645945"/>
            <a:ext cx="2739660" cy="389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5A8A5E"/>
                </a:solidFill>
                <a:latin typeface="Fira Sans" panose="020B0503050000020004" pitchFamily="34" charset="0"/>
              </a:rPr>
              <a:t>Hoge emotionele belasting</a:t>
            </a:r>
            <a:endParaRPr lang="nl-NL" sz="1200" dirty="0">
              <a:solidFill>
                <a:srgbClr val="5A8A5E"/>
              </a:solidFill>
              <a:latin typeface="Fira Sans" panose="020B05030500000200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37EF2F-80F5-506C-0F78-0AF5E0F78B7B}"/>
              </a:ext>
            </a:extLst>
          </p:cNvPr>
          <p:cNvSpPr txBox="1"/>
          <p:nvPr/>
        </p:nvSpPr>
        <p:spPr>
          <a:xfrm>
            <a:off x="591162" y="4273925"/>
            <a:ext cx="1896718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5A8A5E"/>
                </a:solidFill>
                <a:latin typeface="Fira Sans" panose="020B0503050000020004" pitchFamily="34" charset="0"/>
              </a:rPr>
              <a:t>Heeft vaak een steunend netwerk</a:t>
            </a:r>
            <a:endParaRPr lang="nl-NL" sz="1200" b="1" noProof="0" dirty="0">
              <a:solidFill>
                <a:srgbClr val="5A8A5E"/>
              </a:solidFill>
              <a:latin typeface="Fira Sans" panose="020B05030500000200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3F9B4F-4A39-5D2D-7E29-AED8A52AA45A}"/>
              </a:ext>
            </a:extLst>
          </p:cNvPr>
          <p:cNvSpPr txBox="1"/>
          <p:nvPr/>
        </p:nvSpPr>
        <p:spPr>
          <a:xfrm>
            <a:off x="634768" y="1408323"/>
            <a:ext cx="4291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noProof="0" dirty="0">
                <a:solidFill>
                  <a:schemeClr val="bg1"/>
                </a:solidFill>
                <a:latin typeface="Fira Sans" panose="020B0503050000020004" pitchFamily="34" charset="0"/>
              </a:rPr>
              <a:t>De Wanhoopsbeller</a:t>
            </a:r>
            <a:endParaRPr lang="nl-NL" sz="3600" noProof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D21516-241B-8B88-2980-6F73BA0F2F54}"/>
              </a:ext>
            </a:extLst>
          </p:cNvPr>
          <p:cNvSpPr txBox="1"/>
          <p:nvPr/>
        </p:nvSpPr>
        <p:spPr>
          <a:xfrm>
            <a:off x="1418166" y="5267800"/>
            <a:ext cx="3737561" cy="389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noProof="0" dirty="0">
                <a:solidFill>
                  <a:srgbClr val="5A8A5E"/>
                </a:solidFill>
                <a:latin typeface="Fira Sans" panose="020B0503050000020004" pitchFamily="34" charset="0"/>
              </a:rPr>
              <a:t>Kan afspraken maken voor de volgende dag</a:t>
            </a:r>
          </a:p>
        </p:txBody>
      </p:sp>
      <p:sp>
        <p:nvSpPr>
          <p:cNvPr id="3" name="TextBox 53">
            <a:extLst>
              <a:ext uri="{FF2B5EF4-FFF2-40B4-BE49-F238E27FC236}">
                <a16:creationId xmlns:a16="http://schemas.microsoft.com/office/drawing/2014/main" id="{68624193-D689-5BD1-79D0-4A2691CDC838}"/>
              </a:ext>
            </a:extLst>
          </p:cNvPr>
          <p:cNvSpPr txBox="1"/>
          <p:nvPr/>
        </p:nvSpPr>
        <p:spPr>
          <a:xfrm>
            <a:off x="9486182" y="2074057"/>
            <a:ext cx="1584000" cy="649188"/>
          </a:xfrm>
          <a:prstGeom prst="roundRect">
            <a:avLst>
              <a:gd name="adj" fmla="val 50000"/>
            </a:avLst>
          </a:prstGeom>
          <a:solidFill>
            <a:srgbClr val="5A8A5E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GB" sz="1200" b="1" noProof="0" dirty="0">
                <a:solidFill>
                  <a:schemeClr val="bg1"/>
                </a:solidFill>
                <a:latin typeface="Fira Sans" panose="020B0503050000020004" pitchFamily="34" charset="0"/>
              </a:rPr>
              <a:t>De Wanhoopsbeller</a:t>
            </a:r>
            <a:endParaRPr lang="en-NL" sz="1200" noProof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489CEA5-B96C-0A2B-30C9-9718BC9D2860}"/>
              </a:ext>
            </a:extLst>
          </p:cNvPr>
          <p:cNvSpPr txBox="1"/>
          <p:nvPr/>
        </p:nvSpPr>
        <p:spPr>
          <a:xfrm>
            <a:off x="1994448" y="6291980"/>
            <a:ext cx="90284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* Deze 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werkpersona's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 zijn afgeleid van de bevindingen uit het Code Oranje-onderzoek naar subacute GGZ-cliënten (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Samergo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/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ZonMw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, 2023-2024). </a:t>
            </a:r>
          </a:p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Ze zijn vertaald naar de context van HAP en MKA en bedoeld als gesprekstarter om herkenning en aanvulling vanuit de praktijk op te halen.</a:t>
            </a:r>
          </a:p>
        </p:txBody>
      </p:sp>
    </p:spTree>
    <p:extLst>
      <p:ext uri="{BB962C8B-B14F-4D97-AF65-F5344CB8AC3E}">
        <p14:creationId xmlns:p14="http://schemas.microsoft.com/office/powerpoint/2010/main" val="2091745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F5EC-B85F-A49D-07DC-B2D28EC16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>
            <a:extLst>
              <a:ext uri="{FF2B5EF4-FFF2-40B4-BE49-F238E27FC236}">
                <a16:creationId xmlns:a16="http://schemas.microsoft.com/office/drawing/2014/main" id="{07AE56D3-C490-E233-CBF2-1D04C06B1CB5}"/>
              </a:ext>
            </a:extLst>
          </p:cNvPr>
          <p:cNvGrpSpPr/>
          <p:nvPr/>
        </p:nvGrpSpPr>
        <p:grpSpPr>
          <a:xfrm>
            <a:off x="5895007" y="583603"/>
            <a:ext cx="5879091" cy="5669529"/>
            <a:chOff x="6192509" y="399481"/>
            <a:chExt cx="5459952" cy="5265331"/>
          </a:xfrm>
        </p:grpSpPr>
        <p:grpSp>
          <p:nvGrpSpPr>
            <p:cNvPr id="29" name="Group 20">
              <a:extLst>
                <a:ext uri="{FF2B5EF4-FFF2-40B4-BE49-F238E27FC236}">
                  <a16:creationId xmlns:a16="http://schemas.microsoft.com/office/drawing/2014/main" id="{608C401B-D499-ADC4-9909-A8BC6DA6CF05}"/>
                </a:ext>
              </a:extLst>
            </p:cNvPr>
            <p:cNvGrpSpPr/>
            <p:nvPr/>
          </p:nvGrpSpPr>
          <p:grpSpPr>
            <a:xfrm>
              <a:off x="6606699" y="775986"/>
              <a:ext cx="4631575" cy="4631575"/>
              <a:chOff x="6707755" y="1032697"/>
              <a:chExt cx="4440066" cy="4440066"/>
            </a:xfrm>
          </p:grpSpPr>
          <p:cxnSp>
            <p:nvCxnSpPr>
              <p:cNvPr id="40" name="Straight Connector 15">
                <a:extLst>
                  <a:ext uri="{FF2B5EF4-FFF2-40B4-BE49-F238E27FC236}">
                    <a16:creationId xmlns:a16="http://schemas.microsoft.com/office/drawing/2014/main" id="{1F36299C-7FEB-EDBB-66B6-8C408E2A03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7788" y="1032697"/>
                <a:ext cx="0" cy="4440066"/>
              </a:xfrm>
              <a:prstGeom prst="line">
                <a:avLst/>
              </a:prstGeom>
              <a:ln w="28575">
                <a:solidFill>
                  <a:srgbClr val="E5E5E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8">
                <a:extLst>
                  <a:ext uri="{FF2B5EF4-FFF2-40B4-BE49-F238E27FC236}">
                    <a16:creationId xmlns:a16="http://schemas.microsoft.com/office/drawing/2014/main" id="{5930EAB7-AC3D-EE76-7116-591861B522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927788" y="1032697"/>
                <a:ext cx="0" cy="4440066"/>
              </a:xfrm>
              <a:prstGeom prst="line">
                <a:avLst/>
              </a:prstGeom>
              <a:ln w="28575">
                <a:solidFill>
                  <a:srgbClr val="E5E5E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2F6CA1E8-6723-2673-84B6-87DDD53386B0}"/>
                </a:ext>
              </a:extLst>
            </p:cNvPr>
            <p:cNvSpPr txBox="1"/>
            <p:nvPr/>
          </p:nvSpPr>
          <p:spPr>
            <a:xfrm rot="16200000">
              <a:off x="5113167" y="2963150"/>
              <a:ext cx="2415935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noProof="0" dirty="0">
                  <a:latin typeface="Fira Sans" panose="020B0503050000020004" pitchFamily="34" charset="0"/>
                </a:rPr>
                <a:t>Kan moeilijk overbruggen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3" name="TextBox 1">
              <a:extLst>
                <a:ext uri="{FF2B5EF4-FFF2-40B4-BE49-F238E27FC236}">
                  <a16:creationId xmlns:a16="http://schemas.microsoft.com/office/drawing/2014/main" id="{45AEB10C-F67B-72A2-4BE3-43035B8E8311}"/>
                </a:ext>
              </a:extLst>
            </p:cNvPr>
            <p:cNvSpPr txBox="1"/>
            <p:nvPr/>
          </p:nvSpPr>
          <p:spPr>
            <a:xfrm>
              <a:off x="8190197" y="5407561"/>
              <a:ext cx="1464579" cy="25725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nl-NL" sz="1200" dirty="0">
                  <a:latin typeface="Fira Sans"/>
                </a:rPr>
                <a:t>Dreigt te ontregelen</a:t>
              </a:r>
              <a:endParaRPr lang="nl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4" name="TextBox 2">
              <a:extLst>
                <a:ext uri="{FF2B5EF4-FFF2-40B4-BE49-F238E27FC236}">
                  <a16:creationId xmlns:a16="http://schemas.microsoft.com/office/drawing/2014/main" id="{62AEC681-5F0D-E33E-5DCD-9FBAB72331A7}"/>
                </a:ext>
              </a:extLst>
            </p:cNvPr>
            <p:cNvSpPr txBox="1"/>
            <p:nvPr/>
          </p:nvSpPr>
          <p:spPr>
            <a:xfrm>
              <a:off x="8038568" y="399481"/>
              <a:ext cx="1767838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noProof="0" dirty="0">
                  <a:latin typeface="Fira Sans" panose="020B0503050000020004" pitchFamily="34" charset="0"/>
                </a:rPr>
                <a:t>Houdt zich staande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F0D0B8D5-7F30-4886-5F85-AA8D1442DDD8}"/>
                </a:ext>
              </a:extLst>
            </p:cNvPr>
            <p:cNvSpPr txBox="1"/>
            <p:nvPr/>
          </p:nvSpPr>
          <p:spPr>
            <a:xfrm rot="5400000">
              <a:off x="10698470" y="2965302"/>
              <a:ext cx="1650732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dirty="0">
                  <a:latin typeface="Fira Sans" panose="020B0503050000020004" pitchFamily="34" charset="0"/>
                </a:rPr>
                <a:t>Kan goed overbruggen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</p:grp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35BF79B4-048F-B69B-02FC-78D2A10E644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5BF79B4-048F-B69B-02FC-78D2A10E64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77AB5C5-F23B-5FC2-8F57-41B6DD38F009}"/>
              </a:ext>
            </a:extLst>
          </p:cNvPr>
          <p:cNvSpPr/>
          <p:nvPr/>
        </p:nvSpPr>
        <p:spPr>
          <a:xfrm>
            <a:off x="400155" y="595946"/>
            <a:ext cx="5202706" cy="5494328"/>
          </a:xfrm>
          <a:prstGeom prst="rect">
            <a:avLst/>
          </a:prstGeom>
          <a:solidFill>
            <a:srgbClr val="D45F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ED879A-25FB-1CFA-C979-5F469725F465}"/>
              </a:ext>
            </a:extLst>
          </p:cNvPr>
          <p:cNvSpPr txBox="1"/>
          <p:nvPr/>
        </p:nvSpPr>
        <p:spPr>
          <a:xfrm>
            <a:off x="681216" y="2149130"/>
            <a:ext cx="4528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1400" dirty="0">
              <a:solidFill>
                <a:schemeClr val="bg1"/>
              </a:solidFill>
            </a:endParaRPr>
          </a:p>
          <a:p>
            <a:r>
              <a:rPr lang="nl-NL" sz="1400" dirty="0">
                <a:solidFill>
                  <a:schemeClr val="bg1"/>
                </a:solidFill>
              </a:rPr>
              <a:t>Weet niet hoe hij /zij de nacht of weekend moet doorkomen. Voelt zich steeds slechter en heeft weinig mensen om op terug te vallen.</a:t>
            </a:r>
            <a:endParaRPr lang="nl-NL" sz="1400" noProof="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BF6239-D173-CBC2-4D02-C7575E75D0A4}"/>
              </a:ext>
            </a:extLst>
          </p:cNvPr>
          <p:cNvSpPr txBox="1"/>
          <p:nvPr/>
        </p:nvSpPr>
        <p:spPr>
          <a:xfrm>
            <a:off x="3433653" y="4273925"/>
            <a:ext cx="1844283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D45F8A"/>
                </a:solidFill>
                <a:latin typeface="Fira Sans" panose="020B0503050000020004" pitchFamily="34" charset="0"/>
              </a:rPr>
              <a:t>Weinig of geen sociaal vangnet</a:t>
            </a:r>
            <a:endParaRPr lang="nl-NL" sz="1200" noProof="0" dirty="0">
              <a:solidFill>
                <a:srgbClr val="D45F8A"/>
              </a:solidFill>
              <a:latin typeface="Fira Sans" panose="020B05030500000200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1C8E661-BC4B-92F1-7834-C0E46A139949}"/>
              </a:ext>
            </a:extLst>
          </p:cNvPr>
          <p:cNvGrpSpPr/>
          <p:nvPr/>
        </p:nvGrpSpPr>
        <p:grpSpPr>
          <a:xfrm>
            <a:off x="7706175" y="2568024"/>
            <a:ext cx="3746745" cy="1434254"/>
            <a:chOff x="7659777" y="-1959822"/>
            <a:chExt cx="3968475" cy="1434254"/>
          </a:xfrm>
          <a:solidFill>
            <a:srgbClr val="E5DCF0"/>
          </a:solidFill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7FAC7941-FA80-E8F0-1578-1DECFF72B5E4}"/>
                </a:ext>
              </a:extLst>
            </p:cNvPr>
            <p:cNvSpPr/>
            <p:nvPr/>
          </p:nvSpPr>
          <p:spPr>
            <a:xfrm rot="15353482" flipH="1">
              <a:off x="7731695" y="-1346184"/>
              <a:ext cx="662686" cy="806522"/>
            </a:xfrm>
            <a:prstGeom prst="triangle">
              <a:avLst>
                <a:gd name="adj" fmla="val 100000"/>
              </a:avLst>
            </a:prstGeom>
            <a:solidFill>
              <a:srgbClr val="F4D4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B260DA7-BAB9-AAD1-21B2-8FB8C485BAF5}"/>
                </a:ext>
              </a:extLst>
            </p:cNvPr>
            <p:cNvSpPr/>
            <p:nvPr/>
          </p:nvSpPr>
          <p:spPr>
            <a:xfrm>
              <a:off x="8320853" y="-1959822"/>
              <a:ext cx="3307399" cy="1434254"/>
            </a:xfrm>
            <a:prstGeom prst="rect">
              <a:avLst/>
            </a:prstGeom>
            <a:solidFill>
              <a:srgbClr val="F4D4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solidFill>
                  <a:srgbClr val="D5E2F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B357B5-D770-A565-5D9E-5E99618D5293}"/>
                </a:ext>
              </a:extLst>
            </p:cNvPr>
            <p:cNvSpPr txBox="1"/>
            <p:nvPr/>
          </p:nvSpPr>
          <p:spPr>
            <a:xfrm>
              <a:off x="8368586" y="-1467218"/>
              <a:ext cx="3174268" cy="707886"/>
            </a:xfrm>
            <a:prstGeom prst="rect">
              <a:avLst/>
            </a:prstGeom>
            <a:solidFill>
              <a:srgbClr val="F4D4D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nl-NL" sz="2000" b="1" noProof="0" dirty="0">
                  <a:solidFill>
                    <a:srgbClr val="D45F8A"/>
                  </a:solidFill>
                  <a:latin typeface="Fira Sans" panose="020B0503050000020004" pitchFamily="34" charset="0"/>
                </a:rPr>
                <a:t>“Ik weet echt niet hoe ik dit moet volhouden.”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CBD22B8-B503-7FFD-6840-2532DA5593D7}"/>
              </a:ext>
            </a:extLst>
          </p:cNvPr>
          <p:cNvSpPr txBox="1"/>
          <p:nvPr/>
        </p:nvSpPr>
        <p:spPr>
          <a:xfrm>
            <a:off x="1118050" y="3645945"/>
            <a:ext cx="2739660" cy="389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D45F8A"/>
                </a:solidFill>
                <a:latin typeface="Fira Sans" panose="020B0503050000020004" pitchFamily="34" charset="0"/>
              </a:rPr>
              <a:t>Ziet weinig oplossingen meer</a:t>
            </a:r>
            <a:endParaRPr lang="nl-NL" sz="1200" dirty="0">
              <a:solidFill>
                <a:srgbClr val="D45F8A"/>
              </a:solidFill>
              <a:latin typeface="Fira Sans" panose="020B05030500000200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CB7E8A-7240-0FE8-A98D-5792D878DEBB}"/>
              </a:ext>
            </a:extLst>
          </p:cNvPr>
          <p:cNvSpPr txBox="1"/>
          <p:nvPr/>
        </p:nvSpPr>
        <p:spPr>
          <a:xfrm>
            <a:off x="591161" y="4273925"/>
            <a:ext cx="2685479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D45F8A"/>
                </a:solidFill>
                <a:latin typeface="Fira Sans" panose="020B0503050000020004" pitchFamily="34" charset="0"/>
              </a:rPr>
              <a:t>Grote kans op herhaald contact met acute zorg</a:t>
            </a:r>
            <a:endParaRPr lang="nl-NL" sz="1200" b="1" noProof="0" dirty="0">
              <a:solidFill>
                <a:srgbClr val="D45F8A"/>
              </a:solidFill>
              <a:latin typeface="Fira Sans" panose="020B05030500000200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6F4D5BC-F8D8-F0CB-B55D-861DDFD87CE7}"/>
              </a:ext>
            </a:extLst>
          </p:cNvPr>
          <p:cNvSpPr txBox="1"/>
          <p:nvPr/>
        </p:nvSpPr>
        <p:spPr>
          <a:xfrm>
            <a:off x="681669" y="929315"/>
            <a:ext cx="4291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noProof="0" dirty="0">
                <a:solidFill>
                  <a:schemeClr val="bg1"/>
                </a:solidFill>
                <a:latin typeface="Fira Sans" panose="020B0503050000020004" pitchFamily="34" charset="0"/>
              </a:rPr>
              <a:t>De Alleenstaande Volhouder</a:t>
            </a:r>
            <a:endParaRPr lang="nl-NL" sz="3600" noProof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7D657D-7135-BAEE-5090-39EAECB34B3D}"/>
              </a:ext>
            </a:extLst>
          </p:cNvPr>
          <p:cNvSpPr txBox="1"/>
          <p:nvPr/>
        </p:nvSpPr>
        <p:spPr>
          <a:xfrm>
            <a:off x="1562100" y="5109209"/>
            <a:ext cx="3623261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D45F8A"/>
                </a:solidFill>
                <a:latin typeface="Fira Sans" panose="020B0503050000020004" pitchFamily="34" charset="0"/>
              </a:rPr>
              <a:t>Zoekt veiligheid, contact en concrete afspraken voor de komende uren of dagen</a:t>
            </a:r>
          </a:p>
        </p:txBody>
      </p:sp>
      <p:sp>
        <p:nvSpPr>
          <p:cNvPr id="3" name="TextBox 27">
            <a:extLst>
              <a:ext uri="{FF2B5EF4-FFF2-40B4-BE49-F238E27FC236}">
                <a16:creationId xmlns:a16="http://schemas.microsoft.com/office/drawing/2014/main" id="{4E3BB66A-B988-0813-C2C9-B6178D869248}"/>
              </a:ext>
            </a:extLst>
          </p:cNvPr>
          <p:cNvSpPr txBox="1"/>
          <p:nvPr/>
        </p:nvSpPr>
        <p:spPr>
          <a:xfrm>
            <a:off x="6724606" y="4049024"/>
            <a:ext cx="1584000" cy="649188"/>
          </a:xfrm>
          <a:prstGeom prst="roundRect">
            <a:avLst>
              <a:gd name="adj" fmla="val 50000"/>
            </a:avLst>
          </a:prstGeom>
          <a:solidFill>
            <a:srgbClr val="D45F8A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nl-NL" sz="1200" b="1" noProof="0" dirty="0">
                <a:solidFill>
                  <a:schemeClr val="bg1"/>
                </a:solidFill>
                <a:latin typeface="Fira Sans" panose="020B0503050000020004" pitchFamily="34" charset="0"/>
              </a:rPr>
              <a:t>De Alleenstaande Volhouder</a:t>
            </a:r>
            <a:endParaRPr lang="en-NL" sz="1200" noProof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9742CC1-FB76-8BDE-8B6C-95FCBF3F2A83}"/>
              </a:ext>
            </a:extLst>
          </p:cNvPr>
          <p:cNvSpPr txBox="1"/>
          <p:nvPr/>
        </p:nvSpPr>
        <p:spPr>
          <a:xfrm>
            <a:off x="1994448" y="6291980"/>
            <a:ext cx="90284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* Deze 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werkpersona's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 zijn afgeleid van de bevindingen uit het Code Oranje-onderzoek naar subacute GGZ-cliënten (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Samergo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/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ZonMw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, 2023-2024). </a:t>
            </a:r>
          </a:p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Ze zijn vertaald naar de context van HAP en MKA en bedoeld als gesprekstarter om herkenning en aanvulling vanuit de praktijk op te halen.</a:t>
            </a:r>
          </a:p>
        </p:txBody>
      </p:sp>
    </p:spTree>
    <p:extLst>
      <p:ext uri="{BB962C8B-B14F-4D97-AF65-F5344CB8AC3E}">
        <p14:creationId xmlns:p14="http://schemas.microsoft.com/office/powerpoint/2010/main" val="82347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8C819-5B67-AC68-CACF-5DAEFA9E3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>
            <a:extLst>
              <a:ext uri="{FF2B5EF4-FFF2-40B4-BE49-F238E27FC236}">
                <a16:creationId xmlns:a16="http://schemas.microsoft.com/office/drawing/2014/main" id="{5B28A2CB-EB7C-D428-7D02-2D603784E301}"/>
              </a:ext>
            </a:extLst>
          </p:cNvPr>
          <p:cNvGrpSpPr/>
          <p:nvPr/>
        </p:nvGrpSpPr>
        <p:grpSpPr>
          <a:xfrm>
            <a:off x="5895007" y="583603"/>
            <a:ext cx="5879091" cy="5669529"/>
            <a:chOff x="6192509" y="399481"/>
            <a:chExt cx="5459952" cy="5265331"/>
          </a:xfrm>
        </p:grpSpPr>
        <p:grpSp>
          <p:nvGrpSpPr>
            <p:cNvPr id="29" name="Group 20">
              <a:extLst>
                <a:ext uri="{FF2B5EF4-FFF2-40B4-BE49-F238E27FC236}">
                  <a16:creationId xmlns:a16="http://schemas.microsoft.com/office/drawing/2014/main" id="{86B5B0F8-EB60-0E38-2758-5A7BA1A713B4}"/>
                </a:ext>
              </a:extLst>
            </p:cNvPr>
            <p:cNvGrpSpPr/>
            <p:nvPr/>
          </p:nvGrpSpPr>
          <p:grpSpPr>
            <a:xfrm>
              <a:off x="6606699" y="775986"/>
              <a:ext cx="4631575" cy="4631575"/>
              <a:chOff x="6707755" y="1032697"/>
              <a:chExt cx="4440066" cy="4440066"/>
            </a:xfrm>
          </p:grpSpPr>
          <p:cxnSp>
            <p:nvCxnSpPr>
              <p:cNvPr id="40" name="Straight Connector 15">
                <a:extLst>
                  <a:ext uri="{FF2B5EF4-FFF2-40B4-BE49-F238E27FC236}">
                    <a16:creationId xmlns:a16="http://schemas.microsoft.com/office/drawing/2014/main" id="{9BAFB3C8-7A17-5BFA-01A6-687075C9D5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27788" y="1032697"/>
                <a:ext cx="0" cy="4440066"/>
              </a:xfrm>
              <a:prstGeom prst="line">
                <a:avLst/>
              </a:prstGeom>
              <a:ln w="28575">
                <a:solidFill>
                  <a:srgbClr val="E5E5E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8">
                <a:extLst>
                  <a:ext uri="{FF2B5EF4-FFF2-40B4-BE49-F238E27FC236}">
                    <a16:creationId xmlns:a16="http://schemas.microsoft.com/office/drawing/2014/main" id="{31CA58D5-0312-D0CE-3B3F-1385E0FB188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927788" y="1032697"/>
                <a:ext cx="0" cy="4440066"/>
              </a:xfrm>
              <a:prstGeom prst="line">
                <a:avLst/>
              </a:prstGeom>
              <a:ln w="28575">
                <a:solidFill>
                  <a:srgbClr val="E5E5E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93045CA6-0E33-D988-1BB1-D4D9CF7875EE}"/>
                </a:ext>
              </a:extLst>
            </p:cNvPr>
            <p:cNvSpPr txBox="1"/>
            <p:nvPr/>
          </p:nvSpPr>
          <p:spPr>
            <a:xfrm rot="16200000">
              <a:off x="5113167" y="2963150"/>
              <a:ext cx="2415935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noProof="0" dirty="0">
                  <a:latin typeface="Fira Sans" panose="020B0503050000020004" pitchFamily="34" charset="0"/>
                </a:rPr>
                <a:t>Kan moeilijk overbruggen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3" name="TextBox 1">
              <a:extLst>
                <a:ext uri="{FF2B5EF4-FFF2-40B4-BE49-F238E27FC236}">
                  <a16:creationId xmlns:a16="http://schemas.microsoft.com/office/drawing/2014/main" id="{15D7EC40-974B-C473-BEB0-E9D41B61ED70}"/>
                </a:ext>
              </a:extLst>
            </p:cNvPr>
            <p:cNvSpPr txBox="1"/>
            <p:nvPr/>
          </p:nvSpPr>
          <p:spPr>
            <a:xfrm>
              <a:off x="8190197" y="5407561"/>
              <a:ext cx="1464579" cy="25725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nl-NL" sz="1200" dirty="0">
                  <a:latin typeface="Fira Sans"/>
                </a:rPr>
                <a:t>Dreigt te ontregelen</a:t>
              </a:r>
              <a:endParaRPr lang="nl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4" name="TextBox 2">
              <a:extLst>
                <a:ext uri="{FF2B5EF4-FFF2-40B4-BE49-F238E27FC236}">
                  <a16:creationId xmlns:a16="http://schemas.microsoft.com/office/drawing/2014/main" id="{4CAF0199-3F26-3335-4704-3F768A5537CE}"/>
                </a:ext>
              </a:extLst>
            </p:cNvPr>
            <p:cNvSpPr txBox="1"/>
            <p:nvPr/>
          </p:nvSpPr>
          <p:spPr>
            <a:xfrm>
              <a:off x="8038568" y="399481"/>
              <a:ext cx="1767838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noProof="0" dirty="0">
                  <a:latin typeface="Fira Sans" panose="020B0503050000020004" pitchFamily="34" charset="0"/>
                </a:rPr>
                <a:t>Houdt zich staande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44A1B46A-6215-B0AD-9E40-5A650AB36B0A}"/>
                </a:ext>
              </a:extLst>
            </p:cNvPr>
            <p:cNvSpPr txBox="1"/>
            <p:nvPr/>
          </p:nvSpPr>
          <p:spPr>
            <a:xfrm rot="5400000">
              <a:off x="10698470" y="2965302"/>
              <a:ext cx="1650732" cy="257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dirty="0">
                  <a:latin typeface="Fira Sans" panose="020B0503050000020004" pitchFamily="34" charset="0"/>
                </a:rPr>
                <a:t>Kan goed overbruggen</a:t>
              </a:r>
              <a:endParaRPr lang="en-NL" sz="1200" noProof="0" dirty="0">
                <a:latin typeface="Fira Sans" panose="020B0503050000020004" pitchFamily="34" charset="0"/>
              </a:endParaRPr>
            </a:p>
          </p:txBody>
        </p:sp>
      </p:grpSp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D629818-9BEB-D955-7963-712E18708A6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D629818-9BEB-D955-7963-712E18708A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573D9B0-91E5-0A02-09F8-B268200843D0}"/>
              </a:ext>
            </a:extLst>
          </p:cNvPr>
          <p:cNvSpPr/>
          <p:nvPr/>
        </p:nvSpPr>
        <p:spPr>
          <a:xfrm>
            <a:off x="400155" y="595946"/>
            <a:ext cx="5202706" cy="5494328"/>
          </a:xfrm>
          <a:prstGeom prst="rect">
            <a:avLst/>
          </a:prstGeom>
          <a:solidFill>
            <a:srgbClr val="E8A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BCFB41-5888-09E4-4893-15E9C203EAC4}"/>
              </a:ext>
            </a:extLst>
          </p:cNvPr>
          <p:cNvSpPr txBox="1"/>
          <p:nvPr/>
        </p:nvSpPr>
        <p:spPr>
          <a:xfrm>
            <a:off x="681216" y="2149130"/>
            <a:ext cx="45288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1400" dirty="0">
              <a:solidFill>
                <a:schemeClr val="bg1"/>
              </a:solidFill>
            </a:endParaRPr>
          </a:p>
          <a:p>
            <a:r>
              <a:rPr lang="nl-NL" sz="1400" dirty="0">
                <a:solidFill>
                  <a:schemeClr val="bg1"/>
                </a:solidFill>
              </a:rPr>
              <a:t>Probeert controle te houden, maar voelt dat hij of zij dicht bij een crisis komt.</a:t>
            </a:r>
            <a:endParaRPr lang="nl-NL" sz="1400" noProof="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AB9BEA-71C9-87C7-2344-7BD07738BF40}"/>
              </a:ext>
            </a:extLst>
          </p:cNvPr>
          <p:cNvSpPr txBox="1"/>
          <p:nvPr/>
        </p:nvSpPr>
        <p:spPr>
          <a:xfrm>
            <a:off x="2596484" y="4172579"/>
            <a:ext cx="2510019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E8A838"/>
                </a:solidFill>
                <a:latin typeface="Fira Sans" panose="020B0503050000020004" pitchFamily="34" charset="0"/>
              </a:rPr>
              <a:t>Probeert lang zelfstandig door te gaan</a:t>
            </a:r>
            <a:endParaRPr lang="nl-NL" sz="1200" noProof="0" dirty="0">
              <a:solidFill>
                <a:srgbClr val="E8A838"/>
              </a:solidFill>
              <a:latin typeface="Fira Sans" panose="020B05030500000200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EA94CDA-15C5-D080-BF2E-85ED60F39EEF}"/>
              </a:ext>
            </a:extLst>
          </p:cNvPr>
          <p:cNvGrpSpPr/>
          <p:nvPr/>
        </p:nvGrpSpPr>
        <p:grpSpPr>
          <a:xfrm>
            <a:off x="6632379" y="2164845"/>
            <a:ext cx="3408669" cy="1987218"/>
            <a:chOff x="6358650" y="764750"/>
            <a:chExt cx="3408669" cy="1987218"/>
          </a:xfrm>
          <a:solidFill>
            <a:srgbClr val="F9E7C7"/>
          </a:solidFill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3191B9ED-10E9-6C97-F20E-82E8A8195283}"/>
                </a:ext>
              </a:extLst>
            </p:cNvPr>
            <p:cNvSpPr/>
            <p:nvPr/>
          </p:nvSpPr>
          <p:spPr>
            <a:xfrm rot="9536546" flipH="1">
              <a:off x="9138079" y="2219277"/>
              <a:ext cx="422501" cy="532691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rgbClr val="E8A838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7A87516-2863-FF88-6CDF-96A38AB52BF3}"/>
                </a:ext>
              </a:extLst>
            </p:cNvPr>
            <p:cNvSpPr/>
            <p:nvPr/>
          </p:nvSpPr>
          <p:spPr>
            <a:xfrm>
              <a:off x="6358650" y="764750"/>
              <a:ext cx="3408669" cy="1567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rgbClr val="E8A838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B8E2946-583B-F27A-0622-170137924601}"/>
                </a:ext>
              </a:extLst>
            </p:cNvPr>
            <p:cNvSpPr txBox="1"/>
            <p:nvPr/>
          </p:nvSpPr>
          <p:spPr>
            <a:xfrm>
              <a:off x="6466071" y="1145497"/>
              <a:ext cx="3174268" cy="101566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nl-NL" sz="2000" b="1" noProof="0" dirty="0">
                  <a:solidFill>
                    <a:srgbClr val="E8A838"/>
                  </a:solidFill>
                  <a:latin typeface="Fira Sans" panose="020B0503050000020004" pitchFamily="34" charset="0"/>
                </a:rPr>
                <a:t>“Ik bel nu omdat ik niet wil wachten tot het echt misgaat”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10B6387-623D-6BBA-B988-B647AFAB3D7F}"/>
              </a:ext>
            </a:extLst>
          </p:cNvPr>
          <p:cNvSpPr txBox="1"/>
          <p:nvPr/>
        </p:nvSpPr>
        <p:spPr>
          <a:xfrm>
            <a:off x="1118050" y="3645945"/>
            <a:ext cx="2739660" cy="389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E8A838"/>
                </a:solidFill>
                <a:latin typeface="Fira Sans" panose="020B0503050000020004" pitchFamily="34" charset="0"/>
              </a:rPr>
              <a:t>Heeft vaak ziekte-inzicht</a:t>
            </a:r>
            <a:endParaRPr lang="nl-NL" sz="1200" dirty="0">
              <a:solidFill>
                <a:srgbClr val="E8A838"/>
              </a:solidFill>
              <a:latin typeface="Fira Sans" panose="020B05030500000200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376EA02-73DB-4F69-F612-436217FCF7D9}"/>
              </a:ext>
            </a:extLst>
          </p:cNvPr>
          <p:cNvSpPr txBox="1"/>
          <p:nvPr/>
        </p:nvSpPr>
        <p:spPr>
          <a:xfrm>
            <a:off x="591162" y="4273925"/>
            <a:ext cx="1896718" cy="64918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dirty="0">
                <a:solidFill>
                  <a:srgbClr val="E8A838"/>
                </a:solidFill>
                <a:latin typeface="Fira Sans" panose="020B0503050000020004" pitchFamily="34" charset="0"/>
              </a:rPr>
              <a:t>Bekend met psychische klachten </a:t>
            </a:r>
            <a:endParaRPr lang="nl-NL" sz="1200" b="1" noProof="0" dirty="0">
              <a:solidFill>
                <a:srgbClr val="E8A838"/>
              </a:solidFill>
              <a:latin typeface="Fira Sans" panose="020B05030500000200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358E84-17AC-0F11-8CE8-5C830BA1EDB5}"/>
              </a:ext>
            </a:extLst>
          </p:cNvPr>
          <p:cNvSpPr txBox="1"/>
          <p:nvPr/>
        </p:nvSpPr>
        <p:spPr>
          <a:xfrm>
            <a:off x="681669" y="929315"/>
            <a:ext cx="4291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1" noProof="0" dirty="0">
                <a:solidFill>
                  <a:schemeClr val="bg1"/>
                </a:solidFill>
                <a:latin typeface="Fira Sans" panose="020B0503050000020004" pitchFamily="34" charset="0"/>
              </a:rPr>
              <a:t>De Nachtelijke kandelaar</a:t>
            </a:r>
            <a:endParaRPr lang="nl-NL" sz="3600" noProof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DE3B17-EABB-B81D-DE9B-A4A9AC16E63F}"/>
              </a:ext>
            </a:extLst>
          </p:cNvPr>
          <p:cNvSpPr txBox="1"/>
          <p:nvPr/>
        </p:nvSpPr>
        <p:spPr>
          <a:xfrm>
            <a:off x="2328024" y="5109209"/>
            <a:ext cx="2857337" cy="389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nl-NL" sz="1200" b="1" noProof="0" dirty="0">
                <a:solidFill>
                  <a:srgbClr val="E8A838"/>
                </a:solidFill>
                <a:latin typeface="Fira Sans" panose="020B0503050000020004" pitchFamily="34" charset="0"/>
              </a:rPr>
              <a:t>Zoekt </a:t>
            </a:r>
            <a:r>
              <a:rPr lang="nl-NL" sz="1200" b="1" dirty="0">
                <a:solidFill>
                  <a:srgbClr val="E8A838"/>
                </a:solidFill>
                <a:latin typeface="Fira Sans" panose="020B0503050000020004" pitchFamily="34" charset="0"/>
              </a:rPr>
              <a:t>risico-inschatting en houvast</a:t>
            </a:r>
            <a:endParaRPr lang="nl-NL" sz="1200" b="1" noProof="0" dirty="0">
              <a:solidFill>
                <a:srgbClr val="E8A838"/>
              </a:solidFill>
              <a:latin typeface="Fira Sans" panose="020B0503050000020004" pitchFamily="34" charset="0"/>
            </a:endParaRPr>
          </a:p>
        </p:txBody>
      </p:sp>
      <p:sp>
        <p:nvSpPr>
          <p:cNvPr id="3" name="TextBox 31">
            <a:extLst>
              <a:ext uri="{FF2B5EF4-FFF2-40B4-BE49-F238E27FC236}">
                <a16:creationId xmlns:a16="http://schemas.microsoft.com/office/drawing/2014/main" id="{4C685BFE-B744-1CA2-BD61-C11D69C6B659}"/>
              </a:ext>
            </a:extLst>
          </p:cNvPr>
          <p:cNvSpPr txBox="1"/>
          <p:nvPr/>
        </p:nvSpPr>
        <p:spPr>
          <a:xfrm>
            <a:off x="9486182" y="4044342"/>
            <a:ext cx="1584000" cy="649188"/>
          </a:xfrm>
          <a:prstGeom prst="roundRect">
            <a:avLst>
              <a:gd name="adj" fmla="val 50000"/>
            </a:avLst>
          </a:prstGeom>
          <a:solidFill>
            <a:srgbClr val="E8A838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Fira Sans" panose="020B0503050000020004" pitchFamily="34" charset="0"/>
              </a:rPr>
              <a:t>De Nachtelijke Kantelaar</a:t>
            </a:r>
            <a:endParaRPr lang="en-NL" sz="1200" noProof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1C29B75-5F23-F3D6-E6BB-F243C089A136}"/>
              </a:ext>
            </a:extLst>
          </p:cNvPr>
          <p:cNvSpPr txBox="1"/>
          <p:nvPr/>
        </p:nvSpPr>
        <p:spPr>
          <a:xfrm>
            <a:off x="1994448" y="6291980"/>
            <a:ext cx="90284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* Deze 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werkpersona's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 zijn afgeleid van de bevindingen uit het Code Oranje-onderzoek naar subacute GGZ-cliënten (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Samergo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/</a:t>
            </a:r>
            <a:r>
              <a:rPr lang="nl-NL" sz="1100" i="1" dirty="0" err="1">
                <a:solidFill>
                  <a:schemeClr val="bg2">
                    <a:lumMod val="75000"/>
                  </a:schemeClr>
                </a:solidFill>
              </a:rPr>
              <a:t>ZonMw</a:t>
            </a:r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, 2023-2024). </a:t>
            </a:r>
          </a:p>
          <a:p>
            <a:r>
              <a:rPr lang="nl-NL" sz="1100" i="1" dirty="0">
                <a:solidFill>
                  <a:schemeClr val="bg2">
                    <a:lumMod val="75000"/>
                  </a:schemeClr>
                </a:solidFill>
              </a:rPr>
              <a:t>Ze zijn vertaald naar de context van HAP en MKA en bedoeld als gesprekstarter om herkenning en aanvulling vanuit de praktijk op te halen.</a:t>
            </a:r>
          </a:p>
        </p:txBody>
      </p:sp>
    </p:spTree>
    <p:extLst>
      <p:ext uri="{BB962C8B-B14F-4D97-AF65-F5344CB8AC3E}">
        <p14:creationId xmlns:p14="http://schemas.microsoft.com/office/powerpoint/2010/main" val="180652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435E1-EFD6-CDD1-4BAA-7BEF7A9AF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>
                <a:latin typeface="Fira Sans" panose="020B0503050000020004" pitchFamily="34" charset="0"/>
                <a:ea typeface="+mn-ea"/>
                <a:cs typeface="+mn-cs"/>
              </a:rPr>
              <a:t>Vragen voor tijdens het congres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9339D6-B593-A3F1-9A3F-1CAF1664D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dirty="0">
                <a:latin typeface="Fira Sans" panose="020B0503050000020004" pitchFamily="34" charset="0"/>
              </a:rPr>
              <a:t>Herkent u deze beller?</a:t>
            </a:r>
          </a:p>
          <a:p>
            <a:endParaRPr lang="nl-NL" dirty="0">
              <a:latin typeface="Fira Sans" panose="020B0503050000020004" pitchFamily="34" charset="0"/>
            </a:endParaRPr>
          </a:p>
          <a:p>
            <a:r>
              <a:rPr lang="nl-NL" dirty="0">
                <a:latin typeface="Fira Sans" panose="020B0503050000020004" pitchFamily="34" charset="0"/>
              </a:rPr>
              <a:t>Komt deze persoon voor op uw HAP of MKA?</a:t>
            </a:r>
          </a:p>
          <a:p>
            <a:endParaRPr lang="nl-NL" dirty="0">
              <a:latin typeface="Fira Sans" panose="020B0503050000020004" pitchFamily="34" charset="0"/>
            </a:endParaRPr>
          </a:p>
          <a:p>
            <a:r>
              <a:rPr lang="nl-NL" dirty="0">
                <a:latin typeface="Fira Sans" panose="020B0503050000020004" pitchFamily="34" charset="0"/>
              </a:rPr>
              <a:t>Wat ontbreekt in deze beschrijving?</a:t>
            </a:r>
          </a:p>
          <a:p>
            <a:endParaRPr lang="nl-NL" dirty="0">
              <a:latin typeface="Fira Sans" panose="020B0503050000020004" pitchFamily="34" charset="0"/>
            </a:endParaRPr>
          </a:p>
          <a:p>
            <a:r>
              <a:rPr lang="nl-NL" dirty="0">
                <a:latin typeface="Fira Sans" panose="020B0503050000020004" pitchFamily="34" charset="0"/>
              </a:rPr>
              <a:t>Welke persona ziet u het meest?</a:t>
            </a:r>
          </a:p>
          <a:p>
            <a:endParaRPr lang="nl-NL" dirty="0">
              <a:latin typeface="Fira Sans" panose="020B0503050000020004" pitchFamily="34" charset="0"/>
            </a:endParaRPr>
          </a:p>
          <a:p>
            <a:r>
              <a:rPr lang="nl-NL" dirty="0">
                <a:latin typeface="Fira Sans" panose="020B0503050000020004" pitchFamily="34" charset="0"/>
              </a:rPr>
              <a:t>Welke persona baart u de meeste zorgen?</a:t>
            </a:r>
          </a:p>
          <a:p>
            <a:endParaRPr lang="nl-NL" dirty="0">
              <a:latin typeface="Fira Sans" panose="020B0503050000020004" pitchFamily="34" charset="0"/>
            </a:endParaRPr>
          </a:p>
          <a:p>
            <a:r>
              <a:rPr lang="nl-NL" dirty="0">
                <a:latin typeface="Fira Sans" panose="020B0503050000020004" pitchFamily="34" charset="0"/>
              </a:rPr>
              <a:t>Welke persona zou baat hebben bij subacute ondersteuning buiten kantooruren?</a:t>
            </a:r>
          </a:p>
        </p:txBody>
      </p:sp>
    </p:spTree>
    <p:extLst>
      <p:ext uri="{BB962C8B-B14F-4D97-AF65-F5344CB8AC3E}">
        <p14:creationId xmlns:p14="http://schemas.microsoft.com/office/powerpoint/2010/main" val="17614468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DFE7118E999244A87DB0CBA0AE77D0" ma:contentTypeVersion="16" ma:contentTypeDescription="Een nieuw document maken." ma:contentTypeScope="" ma:versionID="a0f711387e5be9ab37cbe2c09e16dfb2">
  <xsd:schema xmlns:xsd="http://www.w3.org/2001/XMLSchema" xmlns:xs="http://www.w3.org/2001/XMLSchema" xmlns:p="http://schemas.microsoft.com/office/2006/metadata/properties" xmlns:ns2="ec020014-4f37-471e-85f1-2c8e434c8440" xmlns:ns3="08ff0f56-a373-4a27-8156-252302b9ef1d" targetNamespace="http://schemas.microsoft.com/office/2006/metadata/properties" ma:root="true" ma:fieldsID="c6eab8b3cadd6e79262befa78b75db96" ns2:_="" ns3:_="">
    <xsd:import namespace="ec020014-4f37-471e-85f1-2c8e434c8440"/>
    <xsd:import namespace="08ff0f56-a373-4a27-8156-252302b9ef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020014-4f37-471e-85f1-2c8e434c84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e63458cd-ce2d-47d3-a8fb-aba961f6e9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f0f56-a373-4a27-8156-252302b9ef1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be3bd7e-7ef5-4436-ad2b-2ae66f418616}" ma:internalName="TaxCatchAll" ma:showField="CatchAllData" ma:web="08ff0f56-a373-4a27-8156-252302b9ef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8ff0f56-a373-4a27-8156-252302b9ef1d" xsi:nil="true"/>
    <lcf76f155ced4ddcb4097134ff3c332f xmlns="ec020014-4f37-471e-85f1-2c8e434c844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9A2E99-D791-43F5-BF53-953BE7C4F4C5}"/>
</file>

<file path=customXml/itemProps2.xml><?xml version="1.0" encoding="utf-8"?>
<ds:datastoreItem xmlns:ds="http://schemas.openxmlformats.org/officeDocument/2006/customXml" ds:itemID="{456F87F1-DB80-4BC4-A6CA-DA4A05584333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7c085e55-ea63-4a59-9ffb-0ed3a0cccca5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0986cf7-ae08-4dd3-b1c6-3b6ff62bd73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9808B2C-8419-4DBE-BBA9-E795DBC8D9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690</Words>
  <Application>Microsoft Office PowerPoint</Application>
  <PresentationFormat>Breedbeeld</PresentationFormat>
  <Paragraphs>92</Paragraphs>
  <Slides>6</Slides>
  <Notes>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Fira Sans</vt:lpstr>
      <vt:lpstr>Kantoorthema</vt:lpstr>
      <vt:lpstr>think-cell Slide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Vragen voor tijdens het congres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Hettie Vrolijk</dc:creator>
  <cp:lastModifiedBy>Lisanne Labee</cp:lastModifiedBy>
  <cp:revision>2</cp:revision>
  <dcterms:created xsi:type="dcterms:W3CDTF">2026-08-14T14:41:22Z</dcterms:created>
  <dcterms:modified xsi:type="dcterms:W3CDTF">2026-09-02T13:15:43Z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0x010100ABDFE7118E999244A87DB0CBA0AE77D0</vt:lpwstr>
  </property>
  <property fmtid="{D5CDD505-2E9C-101B-9397-08002B2CF9AE}" pid="3" name="MediaServiceImageTags">
    <vt:lpwstr/>
  </property>
</Properties>
</file>